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79" r:id="rId2"/>
    <p:sldId id="479" r:id="rId3"/>
    <p:sldId id="464" r:id="rId4"/>
    <p:sldId id="469" r:id="rId5"/>
    <p:sldId id="499" r:id="rId6"/>
    <p:sldId id="468" r:id="rId7"/>
    <p:sldId id="482" r:id="rId8"/>
    <p:sldId id="441" r:id="rId9"/>
    <p:sldId id="470" r:id="rId10"/>
    <p:sldId id="478" r:id="rId11"/>
    <p:sldId id="486" r:id="rId12"/>
    <p:sldId id="495" r:id="rId13"/>
    <p:sldId id="484" r:id="rId14"/>
    <p:sldId id="485" r:id="rId15"/>
    <p:sldId id="496" r:id="rId16"/>
    <p:sldId id="497" r:id="rId17"/>
    <p:sldId id="498" r:id="rId18"/>
    <p:sldId id="506" r:id="rId19"/>
    <p:sldId id="505" r:id="rId20"/>
    <p:sldId id="500" r:id="rId21"/>
    <p:sldId id="487" r:id="rId22"/>
    <p:sldId id="501" r:id="rId23"/>
    <p:sldId id="502" r:id="rId24"/>
    <p:sldId id="476" r:id="rId25"/>
    <p:sldId id="503" r:id="rId26"/>
    <p:sldId id="504" r:id="rId27"/>
    <p:sldId id="508" r:id="rId28"/>
    <p:sldId id="513" r:id="rId29"/>
    <p:sldId id="493" r:id="rId30"/>
    <p:sldId id="514" r:id="rId31"/>
    <p:sldId id="509" r:id="rId32"/>
    <p:sldId id="512" r:id="rId33"/>
    <p:sldId id="475" r:id="rId34"/>
    <p:sldId id="511" r:id="rId35"/>
    <p:sldId id="515" r:id="rId36"/>
    <p:sldId id="516" r:id="rId37"/>
    <p:sldId id="517" r:id="rId38"/>
    <p:sldId id="518" r:id="rId39"/>
    <p:sldId id="471" r:id="rId40"/>
    <p:sldId id="462" r:id="rId41"/>
    <p:sldId id="463" r:id="rId42"/>
    <p:sldId id="488" r:id="rId43"/>
    <p:sldId id="489" r:id="rId44"/>
  </p:sldIdLst>
  <p:sldSz cx="10693400" cy="7561263"/>
  <p:notesSz cx="6797675" cy="99314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520700" indent="-63500"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1041400" indent="-127000"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563688" indent="-192088"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2084388" indent="-255588" algn="l" rtl="0" fontAlgn="base">
      <a:spcBef>
        <a:spcPct val="0"/>
      </a:spcBef>
      <a:spcAft>
        <a:spcPct val="0"/>
      </a:spcAft>
      <a:defRPr sz="2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7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FB0"/>
    <a:srgbClr val="999999"/>
    <a:srgbClr val="E46C0A"/>
    <a:srgbClr val="789ECE"/>
    <a:srgbClr val="D3E8F5"/>
    <a:srgbClr val="B7D0EA"/>
    <a:srgbClr val="73AF3C"/>
    <a:srgbClr val="B40A19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Stijl, licht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23" autoAdjust="0"/>
    <p:restoredTop sz="85277" autoAdjust="0"/>
  </p:normalViewPr>
  <p:slideViewPr>
    <p:cSldViewPr snapToGrid="0" showGuides="1">
      <p:cViewPr>
        <p:scale>
          <a:sx n="75" d="100"/>
          <a:sy n="75" d="100"/>
        </p:scale>
        <p:origin x="-2424" y="-1224"/>
      </p:cViewPr>
      <p:guideLst>
        <p:guide orient="horz" pos="2381"/>
        <p:guide pos="3366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5163"/>
    </p:cViewPr>
  </p:sorter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16" y="0"/>
            <a:ext cx="2945659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4830"/>
            <a:ext cx="2945659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fld id="{10E4E06F-4573-4DB2-91E6-14DD0DE3B608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116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659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16" y="0"/>
            <a:ext cx="2945659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66763" y="744538"/>
            <a:ext cx="526415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717415"/>
            <a:ext cx="4984962" cy="4469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Mastertextformat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4830"/>
            <a:ext cx="2945659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fld id="{42631955-EE03-41EF-BD39-B40A55014C99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409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pitchFamily="-96" charset="-128"/>
        <a:cs typeface="ＭＳ Ｐゴシック"/>
      </a:defRPr>
    </a:lvl1pPr>
    <a:lvl2pPr marL="5207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pitchFamily="-96" charset="-128"/>
        <a:cs typeface="ＭＳ Ｐゴシック"/>
      </a:defRPr>
    </a:lvl2pPr>
    <a:lvl3pPr marL="1041400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pitchFamily="-96" charset="-128"/>
        <a:cs typeface="ＭＳ Ｐゴシック"/>
      </a:defRPr>
    </a:lvl3pPr>
    <a:lvl4pPr marL="1563688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pitchFamily="-96" charset="-128"/>
        <a:cs typeface="ＭＳ Ｐゴシック"/>
      </a:defRPr>
    </a:lvl4pPr>
    <a:lvl5pPr marL="2084388" algn="l" rtl="0" eaLnBrk="0" fontAlgn="base" hangingPunct="0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ＭＳ Ｐゴシック" pitchFamily="-96" charset="-128"/>
        <a:cs typeface="ＭＳ Ｐゴシック"/>
      </a:defRPr>
    </a:lvl5pPr>
    <a:lvl6pPr marL="2607179" algn="l" defTabSz="104287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128616" algn="l" defTabSz="104287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650052" algn="l" defTabSz="104287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171487" algn="l" defTabSz="1042872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631955-EE03-41EF-BD39-B40A55014C99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425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Continuous delivery </a:t>
            </a:r>
            <a:r>
              <a:rPr lang="en-US" dirty="0" err="1" smtClean="0"/>
              <a:t>langzaam</a:t>
            </a:r>
            <a:r>
              <a:rPr lang="en-US" dirty="0" smtClean="0"/>
              <a:t> </a:t>
            </a:r>
            <a:r>
              <a:rPr lang="en-US" dirty="0" err="1" smtClean="0"/>
              <a:t>ingevoerd</a:t>
            </a:r>
            <a:r>
              <a:rPr lang="en-US" dirty="0" smtClean="0"/>
              <a:t>, </a:t>
            </a:r>
            <a:r>
              <a:rPr lang="en-US" dirty="0" err="1" smtClean="0"/>
              <a:t>stap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</a:t>
            </a:r>
            <a:r>
              <a:rPr lang="en-US" dirty="0" err="1" smtClean="0"/>
              <a:t>stap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631955-EE03-41EF-BD39-B40A55014C99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0505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24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baseline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33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baseline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39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baseline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40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41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766763" y="744538"/>
            <a:ext cx="5264150" cy="3724275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467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3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baseline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4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baseline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Coaching</a:t>
            </a:r>
          </a:p>
          <a:p>
            <a:r>
              <a:rPr lang="en-US" dirty="0" smtClean="0"/>
              <a:t>Team </a:t>
            </a:r>
            <a:r>
              <a:rPr lang="en-US" dirty="0" err="1" smtClean="0"/>
              <a:t>samenstelling</a:t>
            </a:r>
            <a:endParaRPr lang="en-US" dirty="0" smtClean="0"/>
          </a:p>
          <a:p>
            <a:r>
              <a:rPr lang="en-US" dirty="0" err="1" smtClean="0"/>
              <a:t>Dingen</a:t>
            </a:r>
            <a:r>
              <a:rPr lang="en-US" dirty="0" smtClean="0"/>
              <a:t> </a:t>
            </a:r>
            <a:r>
              <a:rPr lang="en-US" dirty="0" err="1" smtClean="0"/>
              <a:t>uitproberen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631955-EE03-41EF-BD39-B40A55014C99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124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6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baseline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2694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8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de-DE" dirty="0" smtClean="0">
                <a:ea typeface="ＭＳ Ｐゴシック" pitchFamily="34" charset="-128"/>
              </a:rPr>
              <a:t>C : Compile,</a:t>
            </a:r>
            <a:r>
              <a:rPr lang="de-DE" baseline="0" dirty="0" smtClean="0">
                <a:ea typeface="ＭＳ Ｐゴシック" pitchFamily="34" charset="-128"/>
              </a:rPr>
              <a:t> Unit Test, Software Qualität (), unter 10 Minuten --&gt; Schnelles Feedback an den Entwickler</a:t>
            </a:r>
          </a:p>
          <a:p>
            <a:pPr eaLnBrk="1" hangingPunct="1"/>
            <a:r>
              <a:rPr lang="de-DE" baseline="0" dirty="0" smtClean="0">
                <a:ea typeface="ＭＳ Ｐゴシック" pitchFamily="34" charset="-128"/>
              </a:rPr>
              <a:t>AAT : Automatisierte Akzeptanz und Komponente-Tests, Funktionale Spezifikation, Kosten/Nutzen!</a:t>
            </a:r>
          </a:p>
          <a:p>
            <a:pPr eaLnBrk="1" hangingPunct="1"/>
            <a:r>
              <a:rPr lang="de-DE" baseline="0" dirty="0" smtClean="0">
                <a:ea typeface="ＭＳ Ｐゴシック" pitchFamily="34" charset="-128"/>
              </a:rPr>
              <a:t>ACT : Nichtfunktionale Anforderungen, Performance, Security, ins besonders SLAs </a:t>
            </a:r>
          </a:p>
          <a:p>
            <a:pPr eaLnBrk="1" hangingPunct="1"/>
            <a:r>
              <a:rPr lang="de-DE" baseline="0" dirty="0" smtClean="0">
                <a:ea typeface="ＭＳ Ｐゴシック" pitchFamily="34" charset="-128"/>
              </a:rPr>
              <a:t>MT : Pull Prinzip, kein Warten auf einen „guten“ Build, Showcases , Exploratives Testen, Bestätigung der Qualität --&gt; Fokus nicht mehr Regressionstests, sondern auf neue Features</a:t>
            </a:r>
          </a:p>
          <a:p>
            <a:pPr eaLnBrk="1" hangingPunct="1"/>
            <a:r>
              <a:rPr lang="de-DE" baseline="0" dirty="0" smtClean="0">
                <a:ea typeface="ＭＳ Ｐゴシック" pitchFamily="34" charset="-128"/>
              </a:rPr>
              <a:t>R :</a:t>
            </a:r>
          </a:p>
          <a:p>
            <a:pPr eaLnBrk="1" hangingPunct="1"/>
            <a:endParaRPr lang="de-DE" baseline="0" dirty="0" smtClean="0">
              <a:ea typeface="ＭＳ Ｐゴシック" pitchFamily="34" charset="-128"/>
            </a:endParaRPr>
          </a:p>
          <a:p>
            <a:pPr eaLnBrk="1" hangingPunct="1"/>
            <a:r>
              <a:rPr lang="de-DE" baseline="0" dirty="0" smtClean="0">
                <a:ea typeface="ＭＳ Ｐゴシック" pitchFamily="34" charset="-128"/>
              </a:rPr>
              <a:t>Binaries :  Unterschiedliche Compiler, Zeitersparnis, Flexibilität, </a:t>
            </a:r>
          </a:p>
          <a:p>
            <a:pPr eaLnBrk="1" hangingPunct="1"/>
            <a:endParaRPr lang="de-DE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 txBox="1">
            <a:spLocks noGrp="1" noChangeArrowheads="1"/>
          </p:cNvSpPr>
          <p:nvPr/>
        </p:nvSpPr>
        <p:spPr bwMode="auto">
          <a:xfrm>
            <a:off x="3852016" y="9434830"/>
            <a:ext cx="2945659" cy="496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r"/>
            <a:fld id="{B9B62E8B-96BD-4168-9D17-E365AFAE249A}" type="slidenum">
              <a:rPr lang="de-DE" sz="1200"/>
              <a:pPr algn="r"/>
              <a:t>9</a:t>
            </a:fld>
            <a:endParaRPr lang="de-DE" sz="1200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de-DE" baseline="0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xim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944000"/>
            <a:ext cx="8280000" cy="4752000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99999"/>
                </a:solidFill>
                <a:latin typeface="Eurostile LT Std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C4C9F-108C-415C-A38E-A7E2F29758BD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B2A3F-5127-4254-A67E-011507E8416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648510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neu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8" descr="ppt-deckblatt-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3400" cy="756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17713" y="6642357"/>
            <a:ext cx="8287385" cy="472582"/>
          </a:xfrm>
        </p:spPr>
        <p:txBody>
          <a:bodyPr/>
          <a:lstStyle>
            <a:lvl1pPr marL="0" indent="0">
              <a:buFont typeface="Arial" charset="0"/>
              <a:buNone/>
              <a:defRPr sz="2000">
                <a:solidFill>
                  <a:schemeClr val="bg1"/>
                </a:solidFill>
                <a:latin typeface="Eurostile LT Std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12164" y="6075289"/>
            <a:ext cx="9835678" cy="619600"/>
          </a:xfrm>
        </p:spPr>
        <p:txBody>
          <a:bodyPr anchor="t"/>
          <a:lstStyle>
            <a:lvl1pPr>
              <a:defRPr sz="3200" b="0">
                <a:solidFill>
                  <a:schemeClr val="bg1"/>
                </a:solidFill>
                <a:latin typeface="Eurostile LT Std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293935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ier Folien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5EEB67-DF44-4DD6-A944-6E0744A78B3A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FDD088-005D-417E-9130-389B767EACCC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653692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03238" y="936625"/>
            <a:ext cx="9828212" cy="4191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9750" y="1944688"/>
            <a:ext cx="8280400" cy="4751387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DD40D5-0BB4-483F-8963-BF05AF239BFD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A280DE-41AC-4825-9B20-DB1A98F0FAF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298743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7C1B12-E375-4548-8399-C774147D2A9F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5B074-845E-45C1-8E52-A74B8AD1046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92978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ximale Grafik Tabell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944000"/>
            <a:ext cx="9684000" cy="4752000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buClrTx/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buClrTx/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35000"/>
              <a:buFont typeface="Symbol" pitchFamily="18" charset="2"/>
              <a:buChar char="-"/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99999"/>
                </a:solidFill>
                <a:latin typeface="Eurostile LT Std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23FD46-5CEE-4220-AA78-A3B073BDD00C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40AEC-524B-40D0-9D08-0FE4AE1AAAD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881704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bereich 1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540000" y="1944000"/>
            <a:ext cx="4806700" cy="4752000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6" name="Inhaltsplatzhalter 2"/>
          <p:cNvSpPr>
            <a:spLocks noGrp="1"/>
          </p:cNvSpPr>
          <p:nvPr>
            <p:ph idx="12"/>
          </p:nvPr>
        </p:nvSpPr>
        <p:spPr>
          <a:xfrm>
            <a:off x="5346700" y="1944000"/>
            <a:ext cx="4806700" cy="4752000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C7DB0-0976-4ECD-866F-741A07964B70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838B98-39B9-4AC9-ACE5-7C56C8EB4946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045588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bereich 2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944000"/>
            <a:ext cx="9684000" cy="2408135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99999"/>
                </a:solidFill>
                <a:latin typeface="Eurostile LT Std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2"/>
          </p:nvPr>
        </p:nvSpPr>
        <p:spPr>
          <a:xfrm>
            <a:off x="540000" y="4352134"/>
            <a:ext cx="10153400" cy="2343865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None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E8138D-7E5C-4C67-8A0D-BB5CCE7DE9E1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417EA8-0310-414B-B91D-3DFEBE8BBCBF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5959726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bereich 3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944000"/>
            <a:ext cx="10153400" cy="4752000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99999"/>
                </a:solidFill>
                <a:latin typeface="Eurostile LT Std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C59D95-6788-4D76-AD2B-0F0D3228010C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D046D9-C3AA-439B-AAFC-6EBFAA74C39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745401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chart 2 Bilder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944000"/>
            <a:ext cx="9684000" cy="2408135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99999"/>
                </a:solidFill>
                <a:latin typeface="Eurostile LT Std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2"/>
          </p:nvPr>
        </p:nvSpPr>
        <p:spPr>
          <a:xfrm>
            <a:off x="5628550" y="4352134"/>
            <a:ext cx="5076000" cy="2343865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None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540000" y="4352135"/>
            <a:ext cx="5076000" cy="2343865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None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48F732-F691-4012-A4F7-0AC802707E69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E8647A-6A68-46B8-A904-D0FF4F2AE0A8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465834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Bildchart 3 Bilder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944000"/>
            <a:ext cx="9684000" cy="2408135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999999"/>
                </a:solidFill>
                <a:latin typeface="Eurostile LT Std" pitchFamily="34" charset="0"/>
                <a:cs typeface="Arial" pitchFamily="34" charset="0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3" name="Inhaltsplatzhalter 2"/>
          <p:cNvSpPr>
            <a:spLocks noGrp="1"/>
          </p:cNvSpPr>
          <p:nvPr>
            <p:ph idx="12"/>
          </p:nvPr>
        </p:nvSpPr>
        <p:spPr>
          <a:xfrm>
            <a:off x="7309400" y="4352135"/>
            <a:ext cx="3384000" cy="2343865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None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3"/>
          </p:nvPr>
        </p:nvSpPr>
        <p:spPr>
          <a:xfrm>
            <a:off x="540000" y="4352135"/>
            <a:ext cx="3384000" cy="2343865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None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9" name="Inhaltsplatzhalter 2"/>
          <p:cNvSpPr>
            <a:spLocks noGrp="1"/>
          </p:cNvSpPr>
          <p:nvPr>
            <p:ph idx="14"/>
          </p:nvPr>
        </p:nvSpPr>
        <p:spPr>
          <a:xfrm>
            <a:off x="3917940" y="4352135"/>
            <a:ext cx="3384000" cy="2343865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None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5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AD2011-35AB-43DA-B325-1D4023151A4B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16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F273A-A7AE-4CB2-9298-E1607A216523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66071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zseitig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8"/>
          <p:cNvSpPr>
            <a:spLocks noChangeArrowheads="1"/>
          </p:cNvSpPr>
          <p:nvPr/>
        </p:nvSpPr>
        <p:spPr bwMode="auto">
          <a:xfrm>
            <a:off x="0" y="636588"/>
            <a:ext cx="10693400" cy="9286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endParaRPr lang="de-DE" sz="2000">
              <a:solidFill>
                <a:schemeClr val="bg1"/>
              </a:solidFill>
              <a:cs typeface="Arial" charset="0"/>
            </a:endParaRPr>
          </a:p>
        </p:txBody>
      </p:sp>
      <p:sp>
        <p:nvSpPr>
          <p:cNvPr id="5" name="Textfeld 9"/>
          <p:cNvSpPr txBox="1">
            <a:spLocks noChangeArrowheads="1"/>
          </p:cNvSpPr>
          <p:nvPr/>
        </p:nvSpPr>
        <p:spPr bwMode="auto">
          <a:xfrm>
            <a:off x="0" y="673100"/>
            <a:ext cx="603250" cy="7762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492695" tIns="102645" rIns="104287" bIns="102645">
            <a:spAutoFit/>
          </a:bodyPr>
          <a:lstStyle/>
          <a:p>
            <a:pPr eaLnBrk="0" hangingPunct="0">
              <a:defRPr/>
            </a:pPr>
            <a:endParaRPr lang="de-DE" sz="3700" cap="all" dirty="0">
              <a:solidFill>
                <a:srgbClr val="999999"/>
              </a:solidFill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0" y="0"/>
            <a:ext cx="10692000" cy="7560000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6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6BF28-5847-4064-A55B-AEBAF41BFCCD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44B51-944C-4C30-B6DD-50459DABDFE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506824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:\Kreation und Design\Bildarchiv\bilder_istock_gekauft_vam_praesentation_20090624\iStock_000006407028Med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1955800"/>
            <a:ext cx="6388100" cy="476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Inhaltsplatzhalter 2"/>
          <p:cNvSpPr>
            <a:spLocks noGrp="1"/>
          </p:cNvSpPr>
          <p:nvPr>
            <p:ph idx="1"/>
          </p:nvPr>
        </p:nvSpPr>
        <p:spPr>
          <a:xfrm>
            <a:off x="540000" y="1944000"/>
            <a:ext cx="4806700" cy="4752000"/>
          </a:xfrm>
        </p:spPr>
        <p:txBody>
          <a:bodyPr/>
          <a:lstStyle>
            <a:lvl1pPr marL="304171" indent="-304171"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sz="1800" kern="1200" dirty="0" smtClean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Arial" pitchFamily="34" charset="0"/>
              </a:defRPr>
            </a:lvl1pPr>
            <a:lvl2pPr marL="720000" indent="-306000">
              <a:lnSpc>
                <a:spcPct val="100000"/>
              </a:lnSpc>
              <a:spcAft>
                <a:spcPts val="6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2pPr>
            <a:lvl3pPr marL="1260000" indent="-306000">
              <a:lnSpc>
                <a:spcPct val="100000"/>
              </a:lnSpc>
              <a:spcAft>
                <a:spcPts val="300"/>
              </a:spcAft>
              <a:defRPr>
                <a:solidFill>
                  <a:srgbClr val="333333"/>
                </a:solidFill>
                <a:latin typeface="Eurostile LT Std" pitchFamily="34" charset="0"/>
                <a:cs typeface="Arial" pitchFamily="34" charset="0"/>
              </a:defRPr>
            </a:lvl3pPr>
            <a:lvl4pPr marL="1710000" indent="-2160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1400">
                <a:solidFill>
                  <a:srgbClr val="4C4C4C"/>
                </a:solidFill>
                <a:latin typeface="Eurostile LT Std" pitchFamily="34" charset="0"/>
              </a:defRPr>
            </a:lvl4pPr>
            <a:lvl5pPr>
              <a:defRPr>
                <a:solidFill>
                  <a:srgbClr val="4C4C4C"/>
                </a:solidFill>
              </a:defRPr>
            </a:lvl5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6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E8E50-BFE7-4BD6-92DD-4E0304D87866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7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D0FA2-DEA2-4DA6-AC8A-E1B0FEFE2340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50831820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03238" y="936625"/>
            <a:ext cx="9828212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87" tIns="52144" rIns="104287" bIns="5214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944688"/>
            <a:ext cx="8280400" cy="475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287" tIns="61588" rIns="104287" bIns="4105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712200" y="7091363"/>
            <a:ext cx="1063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bg2"/>
                </a:solidFill>
                <a:latin typeface="Eurostile LT Std" pitchFamily="34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fld id="{43C43194-C076-4F3C-90A3-769C821555E3}" type="datetime1">
              <a:rPr lang="de-DE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775825" y="7091363"/>
            <a:ext cx="5651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4287" tIns="52144" rIns="104287" bIns="52144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>
                <a:solidFill>
                  <a:schemeClr val="bg2"/>
                </a:solidFill>
                <a:latin typeface="Eurostile LT Std" pitchFamily="34" charset="0"/>
                <a:ea typeface="ＭＳ Ｐゴシック" pitchFamily="-96" charset="-128"/>
                <a:cs typeface="+mn-cs"/>
              </a:defRPr>
            </a:lvl1pPr>
          </a:lstStyle>
          <a:p>
            <a:pPr>
              <a:defRPr/>
            </a:pPr>
            <a:fld id="{8B569FA6-BBEE-4736-B3A3-4748109B562A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sp>
        <p:nvSpPr>
          <p:cNvPr id="2" name="Line 5"/>
          <p:cNvSpPr>
            <a:spLocks noChangeShapeType="1"/>
          </p:cNvSpPr>
          <p:nvPr/>
        </p:nvSpPr>
        <p:spPr bwMode="auto">
          <a:xfrm>
            <a:off x="539750" y="7091363"/>
            <a:ext cx="10152063" cy="0"/>
          </a:xfrm>
          <a:prstGeom prst="line">
            <a:avLst/>
          </a:prstGeom>
          <a:noFill/>
          <a:ln w="9525">
            <a:solidFill>
              <a:srgbClr val="003787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4287" tIns="52144" rIns="104287" bIns="52144" anchor="ctr"/>
          <a:lstStyle/>
          <a:p>
            <a:endParaRPr lang="de-DE"/>
          </a:p>
        </p:txBody>
      </p:sp>
      <p:sp>
        <p:nvSpPr>
          <p:cNvPr id="1031" name="Line 4"/>
          <p:cNvSpPr>
            <a:spLocks noChangeShapeType="1"/>
          </p:cNvSpPr>
          <p:nvPr/>
        </p:nvSpPr>
        <p:spPr bwMode="auto">
          <a:xfrm>
            <a:off x="539750" y="1547813"/>
            <a:ext cx="10152063" cy="0"/>
          </a:xfrm>
          <a:prstGeom prst="line">
            <a:avLst/>
          </a:prstGeom>
          <a:noFill/>
          <a:ln w="9525">
            <a:solidFill>
              <a:srgbClr val="9999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104287" tIns="52144" rIns="104287" bIns="52144" anchor="ctr"/>
          <a:lstStyle/>
          <a:p>
            <a:endParaRPr lang="de-DE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 bwMode="auto">
          <a:xfrm>
            <a:off x="539750" y="7091363"/>
            <a:ext cx="16049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4287" tIns="52144" rIns="104287" bIns="52144"/>
          <a:lstStyle>
            <a:lvl1pPr>
              <a:defRPr sz="800">
                <a:solidFill>
                  <a:schemeClr val="bg2"/>
                </a:solidFill>
                <a:latin typeface="+mn-lt"/>
                <a:ea typeface="ＭＳ Ｐゴシック" pitchFamily="-96" charset="-128"/>
              </a:defRPr>
            </a:lvl1pPr>
          </a:lstStyle>
          <a:p>
            <a:pPr eaLnBrk="0" hangingPunct="0">
              <a:defRPr/>
            </a:pPr>
            <a:r>
              <a:rPr lang="de-DE" dirty="0" smtClean="0">
                <a:latin typeface="Eurostile LT Std" pitchFamily="34" charset="0"/>
              </a:rPr>
              <a:t>codecentric AG</a:t>
            </a:r>
            <a:endParaRPr lang="de-DE" sz="1600" dirty="0">
              <a:latin typeface="Eurostile LT Std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115" r:id="rId2"/>
    <p:sldLayoutId id="2147484116" r:id="rId3"/>
    <p:sldLayoutId id="2147484117" r:id="rId4"/>
    <p:sldLayoutId id="2147484118" r:id="rId5"/>
    <p:sldLayoutId id="2147484119" r:id="rId6"/>
    <p:sldLayoutId id="2147484120" r:id="rId7"/>
    <p:sldLayoutId id="2147484124" r:id="rId8"/>
    <p:sldLayoutId id="2147484125" r:id="rId9"/>
    <p:sldLayoutId id="2147484126" r:id="rId10"/>
    <p:sldLayoutId id="2147484121" r:id="rId11"/>
    <p:sldLayoutId id="2147484122" r:id="rId12"/>
    <p:sldLayoutId id="2147484123" r:id="rId13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cap="all">
          <a:solidFill>
            <a:srgbClr val="999999"/>
          </a:solidFill>
          <a:latin typeface="Eurostile LT Std" pitchFamily="34" charset="0"/>
          <a:ea typeface="+mj-ea"/>
          <a:cs typeface="Eurostile LT Std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9999"/>
          </a:solidFill>
          <a:latin typeface="Eurostile LT Std" pitchFamily="34" charset="0"/>
          <a:ea typeface="ＭＳ Ｐゴシック" pitchFamily="-96" charset="-128"/>
          <a:cs typeface="Eurostile LT Std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9999"/>
          </a:solidFill>
          <a:latin typeface="Eurostile LT Std" pitchFamily="34" charset="0"/>
          <a:ea typeface="ＭＳ Ｐゴシック" pitchFamily="-96" charset="-128"/>
          <a:cs typeface="Eurostile LT Std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9999"/>
          </a:solidFill>
          <a:latin typeface="Eurostile LT Std" pitchFamily="34" charset="0"/>
          <a:ea typeface="ＭＳ Ｐゴシック" pitchFamily="-96" charset="-128"/>
          <a:cs typeface="Eurostile LT Std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999999"/>
          </a:solidFill>
          <a:latin typeface="Eurostile LT Std" pitchFamily="34" charset="0"/>
          <a:ea typeface="ＭＳ Ｐゴシック" pitchFamily="-96" charset="-128"/>
          <a:cs typeface="Eurostile LT Std" pitchFamily="34" charset="0"/>
        </a:defRPr>
      </a:lvl5pPr>
      <a:lvl6pPr marL="521436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bg2"/>
          </a:solidFill>
          <a:latin typeface="Unit-Regular" pitchFamily="2" charset="0"/>
          <a:ea typeface="ＭＳ Ｐゴシック" pitchFamily="-96" charset="-128"/>
        </a:defRPr>
      </a:lvl6pPr>
      <a:lvl7pPr marL="1042872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bg2"/>
          </a:solidFill>
          <a:latin typeface="Unit-Regular" pitchFamily="2" charset="0"/>
          <a:ea typeface="ＭＳ Ｐゴシック" pitchFamily="-96" charset="-128"/>
        </a:defRPr>
      </a:lvl7pPr>
      <a:lvl8pPr marL="1564308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bg2"/>
          </a:solidFill>
          <a:latin typeface="Unit-Regular" pitchFamily="2" charset="0"/>
          <a:ea typeface="ＭＳ Ｐゴシック" pitchFamily="-96" charset="-128"/>
        </a:defRPr>
      </a:lvl8pPr>
      <a:lvl9pPr marL="2085744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bg2"/>
          </a:solidFill>
          <a:latin typeface="Unit-Regular" pitchFamily="2" charset="0"/>
          <a:ea typeface="ＭＳ Ｐゴシック" pitchFamily="-96" charset="-128"/>
        </a:defRPr>
      </a:lvl9pPr>
    </p:titleStyle>
    <p:bodyStyle>
      <a:lvl1pPr marL="304800" indent="-304800" algn="l" rtl="0" eaLnBrk="0" fontAlgn="base" hangingPunct="0">
        <a:spcBef>
          <a:spcPct val="0"/>
        </a:spcBef>
        <a:spcAft>
          <a:spcPts val="600"/>
        </a:spcAft>
        <a:buClr>
          <a:srgbClr val="003787"/>
        </a:buClr>
        <a:buSzPct val="135000"/>
        <a:buFont typeface="Symbol" pitchFamily="18" charset="2"/>
        <a:buChar char="-"/>
        <a:defRPr lang="de-DE" kern="1200" dirty="0">
          <a:solidFill>
            <a:srgbClr val="333333"/>
          </a:solidFill>
          <a:latin typeface="Eurostile LT Std" pitchFamily="34" charset="0"/>
          <a:ea typeface="ＭＳ Ｐゴシック" pitchFamily="-96" charset="-128"/>
          <a:cs typeface="Eurostile LT Std" pitchFamily="34" charset="0"/>
        </a:defRPr>
      </a:lvl1pPr>
      <a:lvl2pPr marL="719138" indent="-304800" algn="l" rtl="0" eaLnBrk="0" fontAlgn="base" hangingPunct="0">
        <a:spcBef>
          <a:spcPct val="0"/>
        </a:spcBef>
        <a:spcAft>
          <a:spcPts val="600"/>
        </a:spcAft>
        <a:buClr>
          <a:srgbClr val="003787"/>
        </a:buClr>
        <a:buSzPct val="135000"/>
        <a:buFont typeface="Symbol" pitchFamily="18" charset="2"/>
        <a:buChar char="-"/>
        <a:defRPr sz="1600">
          <a:solidFill>
            <a:srgbClr val="333333"/>
          </a:solidFill>
          <a:latin typeface="Eurostile LT Std" pitchFamily="34" charset="0"/>
          <a:ea typeface="+mn-ea"/>
          <a:cs typeface="Eurostile LT Std" pitchFamily="34" charset="0"/>
        </a:defRPr>
      </a:lvl2pPr>
      <a:lvl3pPr marL="1258888" indent="-304800" algn="l" rtl="0" eaLnBrk="0" fontAlgn="base" hangingPunct="0">
        <a:spcBef>
          <a:spcPct val="0"/>
        </a:spcBef>
        <a:spcAft>
          <a:spcPts val="300"/>
        </a:spcAft>
        <a:buClr>
          <a:srgbClr val="003787"/>
        </a:buClr>
        <a:buSzPct val="135000"/>
        <a:buFont typeface="Symbol" pitchFamily="18" charset="2"/>
        <a:buChar char="-"/>
        <a:defRPr sz="1600">
          <a:solidFill>
            <a:srgbClr val="333333"/>
          </a:solidFill>
          <a:latin typeface="Eurostile LT Std" pitchFamily="34" charset="0"/>
          <a:ea typeface="+mn-ea"/>
          <a:cs typeface="Eurostile LT Std" pitchFamily="34" charset="0"/>
        </a:defRPr>
      </a:lvl3pPr>
      <a:lvl4pPr marL="1709738" indent="-215900" algn="l" rtl="0" eaLnBrk="0" fontAlgn="base" hangingPunct="0">
        <a:spcBef>
          <a:spcPct val="0"/>
        </a:spcBef>
        <a:spcAft>
          <a:spcPct val="0"/>
        </a:spcAft>
        <a:buClr>
          <a:srgbClr val="003787"/>
        </a:buClr>
        <a:buSzPct val="135000"/>
        <a:buFont typeface="Symbol" pitchFamily="18" charset="2"/>
        <a:buChar char="-"/>
        <a:defRPr sz="1400">
          <a:solidFill>
            <a:srgbClr val="3B3D3C"/>
          </a:solidFill>
          <a:latin typeface="Eurostile LT Std" pitchFamily="34" charset="0"/>
          <a:ea typeface="+mn-ea"/>
          <a:cs typeface="Eurostile LT Std" pitchFamily="34" charset="0"/>
        </a:defRPr>
      </a:lvl4pPr>
      <a:lvl5pPr marL="2432050" indent="-346075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§"/>
        <a:defRPr>
          <a:solidFill>
            <a:srgbClr val="3B3D3C"/>
          </a:solidFill>
          <a:latin typeface="+mn-lt"/>
          <a:ea typeface="+mn-ea"/>
          <a:cs typeface="ＭＳ Ｐゴシック" pitchFamily="-96" charset="-128"/>
        </a:defRPr>
      </a:lvl5pPr>
      <a:lvl6pPr marL="2954804" indent="-347624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§"/>
        <a:defRPr sz="1800">
          <a:solidFill>
            <a:srgbClr val="3B3D3C"/>
          </a:solidFill>
          <a:latin typeface="+mn-lt"/>
          <a:ea typeface="+mn-ea"/>
        </a:defRPr>
      </a:lvl6pPr>
      <a:lvl7pPr marL="3476241" indent="-347624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§"/>
        <a:defRPr sz="1800">
          <a:solidFill>
            <a:srgbClr val="3B3D3C"/>
          </a:solidFill>
          <a:latin typeface="+mn-lt"/>
          <a:ea typeface="+mn-ea"/>
        </a:defRPr>
      </a:lvl7pPr>
      <a:lvl8pPr marL="3997677" indent="-347624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§"/>
        <a:defRPr sz="1800">
          <a:solidFill>
            <a:srgbClr val="3B3D3C"/>
          </a:solidFill>
          <a:latin typeface="+mn-lt"/>
          <a:ea typeface="+mn-ea"/>
        </a:defRPr>
      </a:lvl8pPr>
      <a:lvl9pPr marL="4519112" indent="-347624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buSzPct val="60000"/>
        <a:buFont typeface="Wingdings" pitchFamily="2" charset="2"/>
        <a:buChar char="§"/>
        <a:defRPr sz="1800">
          <a:solidFill>
            <a:srgbClr val="3B3D3C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10428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436" algn="l" defTabSz="10428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2872" algn="l" defTabSz="10428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308" algn="l" defTabSz="10428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5744" algn="l" defTabSz="10428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179" algn="l" defTabSz="10428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8616" algn="l" defTabSz="10428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052" algn="l" defTabSz="10428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1487" algn="l" defTabSz="104287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Miel.Donkers@codecentric.nl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Untertitel 6"/>
          <p:cNvSpPr>
            <a:spLocks noGrp="1"/>
          </p:cNvSpPr>
          <p:nvPr>
            <p:ph type="subTitle" idx="1"/>
          </p:nvPr>
        </p:nvSpPr>
        <p:spPr>
          <a:xfrm>
            <a:off x="417513" y="6642101"/>
            <a:ext cx="9805987" cy="812800"/>
          </a:xfrm>
        </p:spPr>
        <p:txBody>
          <a:bodyPr/>
          <a:lstStyle/>
          <a:p>
            <a:pPr eaLnBrk="1" hangingPunct="1"/>
            <a:endParaRPr lang="de-DE" dirty="0" smtClean="0"/>
          </a:p>
          <a:p>
            <a:pPr eaLnBrk="1" hangingPunct="1"/>
            <a:r>
              <a:rPr lang="de-DE" dirty="0" smtClean="0"/>
              <a:t>@</a:t>
            </a:r>
            <a:r>
              <a:rPr lang="de-DE" dirty="0" err="1" smtClean="0"/>
              <a:t>MielDonkers</a:t>
            </a:r>
            <a:endParaRPr lang="de-DE" dirty="0"/>
          </a:p>
          <a:p>
            <a:pPr eaLnBrk="1" hangingPunct="1"/>
            <a:endParaRPr dirty="0" smtClean="0">
              <a:ea typeface="ＭＳ Ｐゴシック" pitchFamily="34" charset="-128"/>
              <a:cs typeface="Arial" charset="0"/>
            </a:endParaRP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12750" y="5872148"/>
            <a:ext cx="9834563" cy="619125"/>
          </a:xfrm>
        </p:spPr>
        <p:txBody>
          <a:bodyPr/>
          <a:lstStyle/>
          <a:p>
            <a:pPr eaLnBrk="1" hangingPunct="1">
              <a:defRPr/>
            </a:pPr>
            <a:r>
              <a:rPr lang="de-DE" dirty="0" err="1" smtClean="0"/>
              <a:t>DevOps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 smtClean="0"/>
              <a:t>Gemeente</a:t>
            </a:r>
            <a:r>
              <a:rPr lang="de-DE" dirty="0" smtClean="0"/>
              <a:t> Rotterdam</a:t>
            </a:r>
            <a:endParaRPr lang="de-DE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10</a:t>
            </a:fld>
            <a:endParaRPr lang="de-D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899" y="1574911"/>
            <a:ext cx="7448537" cy="5482123"/>
          </a:xfrm>
          <a:prstGeom prst="rect">
            <a:avLst/>
          </a:prstGeom>
        </p:spPr>
      </p:pic>
      <p:sp>
        <p:nvSpPr>
          <p:cNvPr id="5" name="Textfeld 9"/>
          <p:cNvSpPr txBox="1">
            <a:spLocks noChangeArrowheads="1"/>
          </p:cNvSpPr>
          <p:nvPr/>
        </p:nvSpPr>
        <p:spPr bwMode="auto">
          <a:xfrm>
            <a:off x="0" y="673100"/>
            <a:ext cx="6062997" cy="6382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2782" tIns="102663" rIns="104306" bIns="102663">
            <a:spAutoFit/>
          </a:bodyPr>
          <a:lstStyle>
            <a:lvl1pPr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47725" indent="-325438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03338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8256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3463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8035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607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79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751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8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Deployment environments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093192" y="2895784"/>
            <a:ext cx="530847" cy="73575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180000" tIns="90000" bIns="90000" rtlCol="0">
            <a:spAutoFit/>
          </a:bodyPr>
          <a:lstStyle/>
          <a:p>
            <a:r>
              <a:rPr lang="en-US" sz="3600" cap="all" dirty="0" smtClean="0">
                <a:solidFill>
                  <a:schemeClr val="accent6"/>
                </a:solidFill>
                <a:latin typeface="Arial" pitchFamily="34" charset="0"/>
                <a:ea typeface="ＭＳ Ｐゴシック" pitchFamily="1" charset="-128"/>
                <a:cs typeface="Arial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 bwMode="auto">
          <a:xfrm>
            <a:off x="9093192" y="4115060"/>
            <a:ext cx="530847" cy="73575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180000" tIns="90000" bIns="90000" rtlCol="0">
            <a:spAutoFit/>
          </a:bodyPr>
          <a:lstStyle/>
          <a:p>
            <a:r>
              <a:rPr lang="en-US" sz="3600" cap="all" dirty="0">
                <a:solidFill>
                  <a:schemeClr val="accent6"/>
                </a:solidFill>
                <a:latin typeface="Arial" pitchFamily="34" charset="0"/>
                <a:ea typeface="ＭＳ Ｐゴシック" pitchFamily="1" charset="-128"/>
                <a:cs typeface="Arial" pitchFamily="34" charset="0"/>
              </a:rPr>
              <a:t>2</a:t>
            </a:r>
            <a:endParaRPr lang="en-US" sz="3600" cap="all" dirty="0" smtClean="0">
              <a:solidFill>
                <a:schemeClr val="accent6"/>
              </a:solidFill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9093193" y="5283526"/>
            <a:ext cx="530847" cy="73575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180000" tIns="90000" bIns="90000" rtlCol="0">
            <a:spAutoFit/>
          </a:bodyPr>
          <a:lstStyle/>
          <a:p>
            <a:r>
              <a:rPr lang="en-US" sz="3600" cap="all" dirty="0">
                <a:solidFill>
                  <a:schemeClr val="accent6"/>
                </a:solidFill>
                <a:latin typeface="Arial" pitchFamily="34" charset="0"/>
                <a:ea typeface="ＭＳ Ｐゴシック" pitchFamily="1" charset="-128"/>
                <a:cs typeface="Arial" pitchFamily="34" charset="0"/>
              </a:rPr>
              <a:t>3</a:t>
            </a:r>
            <a:endParaRPr lang="en-US" sz="3600" cap="all" dirty="0" smtClean="0">
              <a:solidFill>
                <a:schemeClr val="accent6"/>
              </a:solidFill>
              <a:latin typeface="Arial" pitchFamily="34" charset="0"/>
              <a:ea typeface="ＭＳ Ｐゴシック" pitchFamily="1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093477"/>
      </p:ext>
    </p:extLst>
  </p:cSld>
  <p:clrMapOvr>
    <a:masterClrMapping/>
  </p:clrMapOvr>
  <p:transition xmlns:p14="http://schemas.microsoft.com/office/powerpoint/2010/main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evops-define-rol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928209" cy="770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014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12</a:t>
            </a:fld>
            <a:endParaRPr lang="de-DE" dirty="0"/>
          </a:p>
        </p:txBody>
      </p:sp>
      <p:pic>
        <p:nvPicPr>
          <p:cNvPr id="4" name="Picture 3" descr="three-silos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79"/>
          <a:stretch/>
        </p:blipFill>
        <p:spPr>
          <a:xfrm>
            <a:off x="0" y="-403941"/>
            <a:ext cx="10792775" cy="809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927515"/>
      </p:ext>
    </p:extLst>
  </p:cSld>
  <p:clrMapOvr>
    <a:masterClrMapping/>
  </p:clrMapOvr>
  <p:transition xmlns:p14="http://schemas.microsoft.com/office/powerpoint/2010/main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10210" y="2589749"/>
            <a:ext cx="2548056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Operations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34855" y="2589749"/>
            <a:ext cx="2540074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Development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3782" y="2589749"/>
            <a:ext cx="2540074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Business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654661" y="2272181"/>
            <a:ext cx="0" cy="1667235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38169" y="2272181"/>
            <a:ext cx="0" cy="1667235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318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/>
        </p:nvSpPr>
        <p:spPr>
          <a:xfrm>
            <a:off x="534670" y="2589749"/>
            <a:ext cx="2442071" cy="873314"/>
          </a:xfrm>
          <a:prstGeom prst="homePlate">
            <a:avLst/>
          </a:prstGeom>
          <a:solidFill>
            <a:srgbClr val="FFFFFF"/>
          </a:solidFill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Business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92510" y="2589749"/>
            <a:ext cx="2778909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Agile Development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481998" y="2748533"/>
            <a:ext cx="336837" cy="476353"/>
            <a:chOff x="3275856" y="1340768"/>
            <a:chExt cx="288032" cy="432048"/>
          </a:xfrm>
        </p:grpSpPr>
        <p:sp>
          <p:nvSpPr>
            <p:cNvPr id="11" name="Trapezoid 10"/>
            <p:cNvSpPr/>
            <p:nvPr/>
          </p:nvSpPr>
          <p:spPr>
            <a:xfrm>
              <a:off x="3275856" y="1556792"/>
              <a:ext cx="288032" cy="216024"/>
            </a:xfrm>
            <a:prstGeom prst="trapezoid">
              <a:avLst/>
            </a:prstGeom>
            <a:solidFill>
              <a:srgbClr val="FFFFFF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275856" y="1340768"/>
              <a:ext cx="288032" cy="216024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979319" y="3304279"/>
            <a:ext cx="1339163" cy="32076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lIns="104306" tIns="52153" rIns="104306" bIns="52153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  <a:latin typeface="Eurostile"/>
                <a:cs typeface="Eurostile"/>
              </a:rPr>
              <a:t>Product Owner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7485380" y="2192788"/>
            <a:ext cx="0" cy="1667235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661311" y="2589749"/>
            <a:ext cx="2548056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Operations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Silos when doing scrum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721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D40D5-0BB4-483F-8963-BF05AF239BFD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A280DE-41AC-4825-9B20-DB1A98F0FAF3}" type="slidenum">
              <a:rPr lang="de-DE" smtClean="0"/>
              <a:pPr>
                <a:defRPr/>
              </a:pPr>
              <a:t>15</a:t>
            </a:fld>
            <a:endParaRPr lang="de-DE" dirty="0"/>
          </a:p>
        </p:txBody>
      </p:sp>
      <p:pic>
        <p:nvPicPr>
          <p:cNvPr id="6" name="Picture 5" descr="five-silo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2834" y="-1"/>
            <a:ext cx="11436984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393766"/>
      </p:ext>
    </p:extLst>
  </p:cSld>
  <p:clrMapOvr>
    <a:masterClrMapping/>
  </p:clrMapOvr>
  <p:transition xmlns:p14="http://schemas.microsoft.com/office/powerpoint/2010/main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D40D5-0BB4-483F-8963-BF05AF239BFD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A280DE-41AC-4825-9B20-DB1A98F0FAF3}" type="slidenum">
              <a:rPr lang="de-DE" smtClean="0"/>
              <a:pPr>
                <a:defRPr/>
              </a:pPr>
              <a:t>16</a:t>
            </a:fld>
            <a:endParaRPr lang="de-DE" dirty="0"/>
          </a:p>
        </p:txBody>
      </p:sp>
      <p:pic>
        <p:nvPicPr>
          <p:cNvPr id="6" name="Picture 5" descr="switch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2559"/>
            <a:ext cx="10770778" cy="82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74247"/>
      </p:ext>
    </p:extLst>
  </p:cSld>
  <p:clrMapOvr>
    <a:masterClrMapping/>
  </p:clrMapOvr>
  <p:transition xmlns:p14="http://schemas.microsoft.com/office/powerpoint/2010/main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69867" y="1810761"/>
            <a:ext cx="1777866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Operations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26933" y="2589749"/>
            <a:ext cx="2206140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Development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6180667" y="1828928"/>
            <a:ext cx="0" cy="4843272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765145" y="2742149"/>
            <a:ext cx="1328989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Legal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222344" y="5908904"/>
            <a:ext cx="1803122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…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534399" y="4825084"/>
            <a:ext cx="1845599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Operations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39944" y="2809866"/>
            <a:ext cx="1803123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…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41810" y="1709112"/>
            <a:ext cx="1498324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Security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90077" y="3808981"/>
            <a:ext cx="1735390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Security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17733" y="4858910"/>
            <a:ext cx="1777866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…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9" name="Pentagon 18"/>
          <p:cNvSpPr/>
          <p:nvPr/>
        </p:nvSpPr>
        <p:spPr>
          <a:xfrm>
            <a:off x="534670" y="2589749"/>
            <a:ext cx="1819063" cy="873314"/>
          </a:xfrm>
          <a:prstGeom prst="homePlate">
            <a:avLst/>
          </a:prstGeom>
          <a:solidFill>
            <a:srgbClr val="FFFFFF"/>
          </a:solidFill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Business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855477" y="2748533"/>
            <a:ext cx="336837" cy="476353"/>
            <a:chOff x="3275856" y="1340768"/>
            <a:chExt cx="288032" cy="432048"/>
          </a:xfrm>
        </p:grpSpPr>
        <p:sp>
          <p:nvSpPr>
            <p:cNvPr id="21" name="Trapezoid 20"/>
            <p:cNvSpPr/>
            <p:nvPr/>
          </p:nvSpPr>
          <p:spPr>
            <a:xfrm>
              <a:off x="3275856" y="1556792"/>
              <a:ext cx="288032" cy="216024"/>
            </a:xfrm>
            <a:prstGeom prst="trapezoid">
              <a:avLst/>
            </a:prstGeom>
            <a:solidFill>
              <a:srgbClr val="FFFFFF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275856" y="1340768"/>
              <a:ext cx="288032" cy="216024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352798" y="3304279"/>
            <a:ext cx="1339163" cy="32076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lIns="104306" tIns="52153" rIns="104306" bIns="52153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  <a:latin typeface="Eurostile"/>
                <a:cs typeface="Eurostile"/>
              </a:rPr>
              <a:t>Product Owner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Ing</a:t>
            </a:r>
            <a:r>
              <a:rPr lang="en-US" dirty="0" smtClean="0"/>
              <a:t> Departments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301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D40D5-0BB4-483F-8963-BF05AF239BFD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A280DE-41AC-4825-9B20-DB1A98F0FAF3}" type="slidenum">
              <a:rPr lang="de-DE" smtClean="0"/>
              <a:pPr>
                <a:defRPr/>
              </a:pPr>
              <a:t>18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6435" y="-1"/>
            <a:ext cx="12073873" cy="75612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Overlooked problem</a:t>
            </a:r>
          </a:p>
        </p:txBody>
      </p:sp>
    </p:spTree>
    <p:extLst>
      <p:ext uri="{BB962C8B-B14F-4D97-AF65-F5344CB8AC3E}">
        <p14:creationId xmlns:p14="http://schemas.microsoft.com/office/powerpoint/2010/main" val="68902370"/>
      </p:ext>
    </p:extLst>
  </p:cSld>
  <p:clrMapOvr>
    <a:masterClrMapping/>
  </p:clrMapOvr>
  <p:transition xmlns:p14="http://schemas.microsoft.com/office/powerpoint/2010/main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D40D5-0BB4-483F-8963-BF05AF239BFD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A280DE-41AC-4825-9B20-DB1A98F0FAF3}" type="slidenum">
              <a:rPr lang="de-DE" smtClean="0"/>
              <a:pPr>
                <a:defRPr/>
              </a:pPr>
              <a:t>19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77545" y="0"/>
            <a:ext cx="12887954" cy="75612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Change vs. Stability</a:t>
            </a:r>
          </a:p>
        </p:txBody>
      </p:sp>
    </p:spTree>
    <p:extLst>
      <p:ext uri="{BB962C8B-B14F-4D97-AF65-F5344CB8AC3E}">
        <p14:creationId xmlns:p14="http://schemas.microsoft.com/office/powerpoint/2010/main" val="1552386249"/>
      </p:ext>
    </p:extLst>
  </p:cSld>
  <p:clrMapOvr>
    <a:masterClrMapping/>
  </p:clrMapOvr>
  <p:transition xmlns:p14="http://schemas.microsoft.com/office/powerpoint/2010/main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10"/>
          <p:cNvSpPr txBox="1"/>
          <p:nvPr/>
        </p:nvSpPr>
        <p:spPr>
          <a:xfrm>
            <a:off x="0" y="673100"/>
            <a:ext cx="7605746" cy="6382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492775" tIns="102650" rIns="104300" bIns="102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de-DE" sz="2800" cap="small" dirty="0" err="1" smtClean="0">
                <a:solidFill>
                  <a:srgbClr val="999999"/>
                </a:solidFill>
              </a:rPr>
              <a:t>Introduction</a:t>
            </a:r>
            <a:endParaRPr lang="de-DE" sz="2800" cap="small" dirty="0">
              <a:solidFill>
                <a:srgbClr val="999999"/>
              </a:solidFill>
            </a:endParaRPr>
          </a:p>
        </p:txBody>
      </p:sp>
      <p:grpSp>
        <p:nvGrpSpPr>
          <p:cNvPr id="9" name="Groeperen 8"/>
          <p:cNvGrpSpPr/>
          <p:nvPr/>
        </p:nvGrpSpPr>
        <p:grpSpPr>
          <a:xfrm>
            <a:off x="4156117" y="1749713"/>
            <a:ext cx="2853953" cy="1350843"/>
            <a:chOff x="1369897" y="1645836"/>
            <a:chExt cx="2853953" cy="1350843"/>
          </a:xfrm>
        </p:grpSpPr>
        <p:sp>
          <p:nvSpPr>
            <p:cNvPr id="7" name="Afgeschuind diagonale hoek rechthoek 6"/>
            <p:cNvSpPr/>
            <p:nvPr/>
          </p:nvSpPr>
          <p:spPr>
            <a:xfrm>
              <a:off x="1369897" y="1645836"/>
              <a:ext cx="2853953" cy="1350843"/>
            </a:xfrm>
            <a:prstGeom prst="snip2Diag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Tekstvak 14"/>
            <p:cNvSpPr txBox="1"/>
            <p:nvPr/>
          </p:nvSpPr>
          <p:spPr>
            <a:xfrm>
              <a:off x="2531619" y="1742085"/>
              <a:ext cx="166343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800" dirty="0" smtClean="0"/>
                <a:t>Miel Donkers</a:t>
              </a:r>
              <a:br>
                <a:rPr lang="nl-NL" sz="1800" dirty="0" smtClean="0"/>
              </a:br>
              <a:r>
                <a:rPr lang="nl-NL" sz="1800" dirty="0" smtClean="0"/>
                <a:t>Developer</a:t>
              </a:r>
            </a:p>
            <a:p>
              <a:endParaRPr lang="nl-NL" sz="1800" dirty="0"/>
            </a:p>
            <a:p>
              <a:r>
                <a:rPr lang="nl-NL" sz="1800" dirty="0" smtClean="0"/>
                <a:t>@</a:t>
              </a:r>
              <a:r>
                <a:rPr lang="nl-NL" sz="1800" dirty="0" err="1" smtClean="0"/>
                <a:t>mieldonkers</a:t>
              </a:r>
              <a:endParaRPr lang="nl-NL" sz="1800" dirty="0" smtClean="0"/>
            </a:p>
          </p:txBody>
        </p:sp>
      </p:grp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62" y="3365280"/>
            <a:ext cx="9385672" cy="3505997"/>
          </a:xfrm>
          <a:prstGeom prst="rect">
            <a:avLst/>
          </a:prstGeom>
        </p:spPr>
      </p:pic>
      <p:pic>
        <p:nvPicPr>
          <p:cNvPr id="2" name="Picture 1" descr="Miel_Profielfoto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24" b="27656"/>
          <a:stretch/>
        </p:blipFill>
        <p:spPr>
          <a:xfrm>
            <a:off x="4347633" y="1845678"/>
            <a:ext cx="918632" cy="115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827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-16933" y="-16935"/>
            <a:ext cx="10837333" cy="772214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 pitchFamily="-96" charset="-128"/>
              <a:cs typeface="Arial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D40D5-0BB4-483F-8963-BF05AF239BFD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A280DE-41AC-4825-9B20-DB1A98F0FAF3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2000"/>
            <a:ext cx="10693400" cy="601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28936"/>
      </p:ext>
    </p:extLst>
  </p:cSld>
  <p:clrMapOvr>
    <a:masterClrMapping/>
  </p:clrMapOvr>
  <p:transition xmlns:p14="http://schemas.microsoft.com/office/powerpoint/2010/main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/>
        </p:nvSpPr>
        <p:spPr>
          <a:xfrm>
            <a:off x="1320110" y="2643090"/>
            <a:ext cx="2442071" cy="873314"/>
          </a:xfrm>
          <a:prstGeom prst="homePlate">
            <a:avLst/>
          </a:prstGeom>
          <a:solidFill>
            <a:srgbClr val="FFFFFF"/>
          </a:solidFill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Business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68477" y="2638908"/>
            <a:ext cx="4547305" cy="87331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err="1" smtClean="0">
                <a:solidFill>
                  <a:srgbClr val="FF6600"/>
                </a:solidFill>
                <a:latin typeface="Eurostile"/>
                <a:cs typeface="Eurostile"/>
              </a:rPr>
              <a:t>DevOps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207858" y="2688449"/>
            <a:ext cx="336837" cy="476353"/>
            <a:chOff x="3275856" y="1340768"/>
            <a:chExt cx="288032" cy="432048"/>
          </a:xfrm>
          <a:effectLst/>
        </p:grpSpPr>
        <p:sp>
          <p:nvSpPr>
            <p:cNvPr id="11" name="Trapezoid 10"/>
            <p:cNvSpPr/>
            <p:nvPr/>
          </p:nvSpPr>
          <p:spPr>
            <a:xfrm>
              <a:off x="3275856" y="1556792"/>
              <a:ext cx="288032" cy="216024"/>
            </a:xfrm>
            <a:prstGeom prst="trapezoid">
              <a:avLst/>
            </a:prstGeom>
            <a:solidFill>
              <a:srgbClr val="FFFFFF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275856" y="1340768"/>
              <a:ext cx="288032" cy="216024"/>
            </a:xfrm>
            <a:prstGeom prst="ellipse">
              <a:avLst/>
            </a:prstGeom>
            <a:solidFill>
              <a:srgbClr val="FFFFFF"/>
            </a:solidFill>
            <a:ln>
              <a:solidFill>
                <a:srgbClr val="FF66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6600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665525" y="3237603"/>
            <a:ext cx="1339163" cy="32076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none" lIns="104306" tIns="52153" rIns="104306" bIns="52153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  <a:latin typeface="Eurostile"/>
                <a:cs typeface="Eurostile"/>
              </a:rPr>
              <a:t>Product Owner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r>
              <a:rPr lang="en-US" dirty="0" smtClean="0"/>
              <a:t> teams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20608" y="4501695"/>
            <a:ext cx="1435525" cy="873314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Security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762076" y="4383142"/>
            <a:ext cx="1283123" cy="873314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err="1" smtClean="0">
                <a:solidFill>
                  <a:srgbClr val="FF6600"/>
                </a:solidFill>
                <a:latin typeface="Eurostile"/>
                <a:cs typeface="Eurostile"/>
              </a:rPr>
              <a:t>Dev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605943" y="4941971"/>
            <a:ext cx="1283123" cy="873314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Ops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642610" y="5162109"/>
            <a:ext cx="1283123" cy="873314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Test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57010" y="5653199"/>
            <a:ext cx="1283123" cy="873314"/>
          </a:xfrm>
          <a:prstGeom prst="rect">
            <a:avLst/>
          </a:prstGeom>
          <a:noFill/>
          <a:ln w="254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…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cxnSp>
        <p:nvCxnSpPr>
          <p:cNvPr id="24" name="Straight Connector 23"/>
          <p:cNvCxnSpPr>
            <a:endCxn id="20" idx="0"/>
          </p:cNvCxnSpPr>
          <p:nvPr/>
        </p:nvCxnSpPr>
        <p:spPr>
          <a:xfrm flipH="1">
            <a:off x="5403638" y="3694681"/>
            <a:ext cx="232223" cy="688461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2" idx="0"/>
          </p:cNvCxnSpPr>
          <p:nvPr/>
        </p:nvCxnSpPr>
        <p:spPr>
          <a:xfrm flipH="1">
            <a:off x="6284172" y="3745484"/>
            <a:ext cx="147555" cy="1416625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3" idx="0"/>
          </p:cNvCxnSpPr>
          <p:nvPr/>
        </p:nvCxnSpPr>
        <p:spPr>
          <a:xfrm>
            <a:off x="7159861" y="3813222"/>
            <a:ext cx="38711" cy="1839977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endCxn id="16" idx="0"/>
          </p:cNvCxnSpPr>
          <p:nvPr/>
        </p:nvCxnSpPr>
        <p:spPr>
          <a:xfrm>
            <a:off x="8043333" y="3742529"/>
            <a:ext cx="95038" cy="759166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1" idx="0"/>
          </p:cNvCxnSpPr>
          <p:nvPr/>
        </p:nvCxnSpPr>
        <p:spPr>
          <a:xfrm>
            <a:off x="8853195" y="3694681"/>
            <a:ext cx="394310" cy="1247290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39743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teamwork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D40D5-0BB4-483F-8963-BF05AF239BFD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A280DE-41AC-4825-9B20-DB1A98F0FAF3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  <p:sp>
        <p:nvSpPr>
          <p:cNvPr id="27" name="Afgeronde rechthoek 32"/>
          <p:cNvSpPr/>
          <p:nvPr/>
        </p:nvSpPr>
        <p:spPr>
          <a:xfrm>
            <a:off x="8063695" y="1987578"/>
            <a:ext cx="1069363" cy="822960"/>
          </a:xfrm>
          <a:prstGeom prst="roundRect">
            <a:avLst/>
          </a:prstGeom>
          <a:gradFill rotWithShape="1">
            <a:gsLst>
              <a:gs pos="0">
                <a:srgbClr val="003787">
                  <a:tint val="100000"/>
                  <a:shade val="100000"/>
                  <a:satMod val="130000"/>
                </a:srgbClr>
              </a:gs>
              <a:gs pos="100000">
                <a:srgbClr val="00378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378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Prod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grpSp>
        <p:nvGrpSpPr>
          <p:cNvPr id="28" name="Groeperen 17"/>
          <p:cNvGrpSpPr/>
          <p:nvPr/>
        </p:nvGrpSpPr>
        <p:grpSpPr>
          <a:xfrm>
            <a:off x="6464956" y="4716418"/>
            <a:ext cx="1735356" cy="1735356"/>
            <a:chOff x="6075497" y="5183020"/>
            <a:chExt cx="1735356" cy="1735356"/>
          </a:xfrm>
        </p:grpSpPr>
        <p:pic>
          <p:nvPicPr>
            <p:cNvPr id="29" name="Afbeelding 16" descr="poppetj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497" y="5183020"/>
              <a:ext cx="1735356" cy="1735356"/>
            </a:xfrm>
            <a:prstGeom prst="rect">
              <a:avLst/>
            </a:prstGeom>
          </p:spPr>
        </p:pic>
        <p:sp>
          <p:nvSpPr>
            <p:cNvPr id="30" name="Tekstvak 7"/>
            <p:cNvSpPr txBox="1"/>
            <p:nvPr/>
          </p:nvSpPr>
          <p:spPr>
            <a:xfrm>
              <a:off x="6604986" y="6305599"/>
              <a:ext cx="6763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400" b="1" kern="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OPS</a:t>
              </a:r>
              <a:endParaRPr lang="en-GB" sz="1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31" name="Afgeronde rechthoek 12"/>
          <p:cNvSpPr/>
          <p:nvPr/>
        </p:nvSpPr>
        <p:spPr>
          <a:xfrm>
            <a:off x="2387600" y="2319438"/>
            <a:ext cx="964247" cy="822960"/>
          </a:xfrm>
          <a:prstGeom prst="roundRect">
            <a:avLst/>
          </a:prstGeom>
          <a:gradFill rotWithShape="1">
            <a:gsLst>
              <a:gs pos="0">
                <a:srgbClr val="003787">
                  <a:tint val="100000"/>
                  <a:shade val="100000"/>
                  <a:satMod val="130000"/>
                </a:srgbClr>
              </a:gs>
              <a:gs pos="100000">
                <a:srgbClr val="00378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378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Local Build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32" name="Afgeronde rechthoek 14"/>
          <p:cNvSpPr/>
          <p:nvPr/>
        </p:nvSpPr>
        <p:spPr>
          <a:xfrm>
            <a:off x="4013200" y="2319438"/>
            <a:ext cx="1327405" cy="822960"/>
          </a:xfrm>
          <a:prstGeom prst="roundRect">
            <a:avLst/>
          </a:prstGeom>
          <a:gradFill rotWithShape="1">
            <a:gsLst>
              <a:gs pos="0">
                <a:srgbClr val="003787">
                  <a:tint val="100000"/>
                  <a:shade val="100000"/>
                  <a:satMod val="130000"/>
                </a:srgbClr>
              </a:gs>
              <a:gs pos="100000">
                <a:srgbClr val="00378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378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Intermediate build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33" name="Afgeronde rechthoek 15"/>
          <p:cNvSpPr/>
          <p:nvPr/>
        </p:nvSpPr>
        <p:spPr>
          <a:xfrm>
            <a:off x="5993380" y="2319438"/>
            <a:ext cx="1069363" cy="822960"/>
          </a:xfrm>
          <a:prstGeom prst="roundRect">
            <a:avLst/>
          </a:prstGeom>
          <a:gradFill rotWithShape="1">
            <a:gsLst>
              <a:gs pos="0">
                <a:srgbClr val="003787">
                  <a:tint val="100000"/>
                  <a:shade val="100000"/>
                  <a:satMod val="130000"/>
                </a:srgbClr>
              </a:gs>
              <a:gs pos="100000">
                <a:srgbClr val="00378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378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Release build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34" name="Pijl links 18"/>
          <p:cNvSpPr/>
          <p:nvPr/>
        </p:nvSpPr>
        <p:spPr>
          <a:xfrm rot="17747926">
            <a:off x="1777921" y="3605185"/>
            <a:ext cx="1089040" cy="396000"/>
          </a:xfrm>
          <a:prstGeom prst="rightArrow">
            <a:avLst/>
          </a:prstGeom>
          <a:gradFill rotWithShape="1">
            <a:gsLst>
              <a:gs pos="0">
                <a:srgbClr val="003787">
                  <a:tint val="100000"/>
                  <a:shade val="100000"/>
                  <a:satMod val="130000"/>
                </a:srgbClr>
              </a:gs>
              <a:gs pos="100000">
                <a:srgbClr val="00378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378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Develop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35" name="Pijl links 19"/>
          <p:cNvSpPr/>
          <p:nvPr/>
        </p:nvSpPr>
        <p:spPr>
          <a:xfrm rot="17747926">
            <a:off x="3383383" y="3605184"/>
            <a:ext cx="1089040" cy="396000"/>
          </a:xfrm>
          <a:prstGeom prst="rightArrow">
            <a:avLst/>
          </a:prstGeom>
          <a:gradFill rotWithShape="1">
            <a:gsLst>
              <a:gs pos="0">
                <a:srgbClr val="003787">
                  <a:tint val="100000"/>
                  <a:shade val="100000"/>
                  <a:satMod val="130000"/>
                </a:srgbClr>
              </a:gs>
              <a:gs pos="100000">
                <a:srgbClr val="00378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378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Verify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36" name="Pijl links 26"/>
          <p:cNvSpPr/>
          <p:nvPr/>
        </p:nvSpPr>
        <p:spPr>
          <a:xfrm rot="17747926">
            <a:off x="5109405" y="3605183"/>
            <a:ext cx="1089040" cy="396000"/>
          </a:xfrm>
          <a:prstGeom prst="rightArrow">
            <a:avLst/>
          </a:prstGeom>
          <a:gradFill rotWithShape="1">
            <a:gsLst>
              <a:gs pos="0">
                <a:srgbClr val="003787">
                  <a:tint val="100000"/>
                  <a:shade val="100000"/>
                  <a:satMod val="130000"/>
                </a:srgbClr>
              </a:gs>
              <a:gs pos="100000">
                <a:srgbClr val="00378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378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Verify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grpSp>
        <p:nvGrpSpPr>
          <p:cNvPr id="37" name="Groeperen 23"/>
          <p:cNvGrpSpPr/>
          <p:nvPr/>
        </p:nvGrpSpPr>
        <p:grpSpPr>
          <a:xfrm>
            <a:off x="4421545" y="4716418"/>
            <a:ext cx="1735356" cy="1735356"/>
            <a:chOff x="3953691" y="5183020"/>
            <a:chExt cx="1735356" cy="1735356"/>
          </a:xfrm>
        </p:grpSpPr>
        <p:pic>
          <p:nvPicPr>
            <p:cNvPr id="38" name="Afbeelding 37" descr="poppetj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691" y="5183020"/>
              <a:ext cx="1735356" cy="1735356"/>
            </a:xfrm>
            <a:prstGeom prst="rect">
              <a:avLst/>
            </a:prstGeom>
          </p:spPr>
        </p:pic>
        <p:sp>
          <p:nvSpPr>
            <p:cNvPr id="39" name="Tekstvak 29"/>
            <p:cNvSpPr txBox="1"/>
            <p:nvPr/>
          </p:nvSpPr>
          <p:spPr>
            <a:xfrm>
              <a:off x="4530758" y="6358708"/>
              <a:ext cx="58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400" b="1" kern="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OPS</a:t>
              </a:r>
              <a:endParaRPr lang="en-GB" sz="1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</p:grpSp>
      <p:sp>
        <p:nvSpPr>
          <p:cNvPr id="40" name="Afgeronde rechthoek 31"/>
          <p:cNvSpPr/>
          <p:nvPr/>
        </p:nvSpPr>
        <p:spPr>
          <a:xfrm>
            <a:off x="7685265" y="2328171"/>
            <a:ext cx="1069363" cy="822960"/>
          </a:xfrm>
          <a:prstGeom prst="roundRect">
            <a:avLst/>
          </a:prstGeom>
          <a:gradFill rotWithShape="1">
            <a:gsLst>
              <a:gs pos="0">
                <a:srgbClr val="003787">
                  <a:tint val="100000"/>
                  <a:shade val="100000"/>
                  <a:satMod val="130000"/>
                </a:srgbClr>
              </a:gs>
              <a:gs pos="100000">
                <a:srgbClr val="00378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378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Acc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sp>
        <p:nvSpPr>
          <p:cNvPr id="41" name="Pijl links 34"/>
          <p:cNvSpPr/>
          <p:nvPr/>
        </p:nvSpPr>
        <p:spPr>
          <a:xfrm rot="17747926">
            <a:off x="7203361" y="3605184"/>
            <a:ext cx="1089040" cy="396000"/>
          </a:xfrm>
          <a:prstGeom prst="rightArrow">
            <a:avLst/>
          </a:prstGeom>
          <a:gradFill rotWithShape="1">
            <a:gsLst>
              <a:gs pos="0">
                <a:srgbClr val="003787">
                  <a:tint val="100000"/>
                  <a:shade val="100000"/>
                  <a:satMod val="130000"/>
                </a:srgbClr>
              </a:gs>
              <a:gs pos="100000">
                <a:srgbClr val="003787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3787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  <a:rtl val="0"/>
              </a:rPr>
              <a:t>Install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  <a:rtl val="0"/>
            </a:endParaRPr>
          </a:p>
        </p:txBody>
      </p:sp>
      <p:grpSp>
        <p:nvGrpSpPr>
          <p:cNvPr id="42" name="Groeperen 40"/>
          <p:cNvGrpSpPr/>
          <p:nvPr/>
        </p:nvGrpSpPr>
        <p:grpSpPr>
          <a:xfrm>
            <a:off x="2713628" y="4716418"/>
            <a:ext cx="1735356" cy="1735356"/>
            <a:chOff x="3953691" y="5183020"/>
            <a:chExt cx="1735356" cy="1735356"/>
          </a:xfrm>
        </p:grpSpPr>
        <p:pic>
          <p:nvPicPr>
            <p:cNvPr id="43" name="Afbeelding 41" descr="poppetj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691" y="5183020"/>
              <a:ext cx="1735356" cy="1735356"/>
            </a:xfrm>
            <a:prstGeom prst="rect">
              <a:avLst/>
            </a:prstGeom>
          </p:spPr>
        </p:pic>
        <p:sp>
          <p:nvSpPr>
            <p:cNvPr id="44" name="Tekstvak 42"/>
            <p:cNvSpPr txBox="1"/>
            <p:nvPr/>
          </p:nvSpPr>
          <p:spPr>
            <a:xfrm>
              <a:off x="4530758" y="6358708"/>
              <a:ext cx="6378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400" b="1" kern="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TEST</a:t>
              </a:r>
              <a:endParaRPr lang="en-GB" sz="1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</p:grpSp>
      <p:grpSp>
        <p:nvGrpSpPr>
          <p:cNvPr id="45" name="Groeperen 43"/>
          <p:cNvGrpSpPr/>
          <p:nvPr/>
        </p:nvGrpSpPr>
        <p:grpSpPr>
          <a:xfrm>
            <a:off x="1014711" y="4716418"/>
            <a:ext cx="1735356" cy="1735356"/>
            <a:chOff x="3953691" y="5183020"/>
            <a:chExt cx="1735356" cy="1735356"/>
          </a:xfrm>
        </p:grpSpPr>
        <p:pic>
          <p:nvPicPr>
            <p:cNvPr id="46" name="Afbeelding 44" descr="poppetje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3691" y="5183020"/>
              <a:ext cx="1735356" cy="1735356"/>
            </a:xfrm>
            <a:prstGeom prst="rect">
              <a:avLst/>
            </a:prstGeom>
          </p:spPr>
        </p:pic>
        <p:sp>
          <p:nvSpPr>
            <p:cNvPr id="47" name="Tekstvak 45"/>
            <p:cNvSpPr txBox="1"/>
            <p:nvPr/>
          </p:nvSpPr>
          <p:spPr>
            <a:xfrm>
              <a:off x="4530758" y="6358708"/>
              <a:ext cx="5812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GB" sz="1400" b="1" kern="0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  <a:rtl val="0"/>
                </a:rPr>
                <a:t>DEV</a:t>
              </a:r>
              <a:endParaRPr lang="en-GB" sz="1400" b="1" kern="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226275"/>
      </p:ext>
    </p:extLst>
  </p:cSld>
  <p:clrMapOvr>
    <a:masterClrMapping/>
  </p:clrMapOvr>
  <p:transition xmlns:p14="http://schemas.microsoft.com/office/powerpoint/2010/main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Responsibilities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D40D5-0BB4-483F-8963-BF05AF239BFD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A280DE-41AC-4825-9B20-DB1A98F0FAF3}" type="slidenum">
              <a:rPr lang="de-DE" smtClean="0"/>
              <a:pPr>
                <a:defRPr/>
              </a:pPr>
              <a:t>23</a:t>
            </a:fld>
            <a:endParaRPr lang="de-DE" dirty="0"/>
          </a:p>
        </p:txBody>
      </p:sp>
      <p:graphicFrame>
        <p:nvGraphicFramePr>
          <p:cNvPr id="6" name="Shape 169"/>
          <p:cNvGraphicFramePr/>
          <p:nvPr>
            <p:extLst>
              <p:ext uri="{D42A27DB-BD31-4B8C-83A1-F6EECF244321}">
                <p14:modId xmlns:p14="http://schemas.microsoft.com/office/powerpoint/2010/main" val="2408376414"/>
              </p:ext>
            </p:extLst>
          </p:nvPr>
        </p:nvGraphicFramePr>
        <p:xfrm>
          <a:off x="1088001" y="1827682"/>
          <a:ext cx="6040975" cy="48991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923175"/>
                <a:gridCol w="3117800"/>
              </a:tblGrid>
              <a:tr h="1287325">
                <a:tc>
                  <a:txBody>
                    <a:bodyPr/>
                    <a:lstStyle/>
                    <a:p>
                      <a:pPr marL="0" lvl="0" indent="0" algn="ctr" rtl="0"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2400" b="0" dirty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Apps / Services</a:t>
                      </a:r>
                    </a:p>
                    <a:p>
                      <a:pPr marL="0" lvl="0" indent="0" algn="ctr" rtl="0"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2400" b="0" dirty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/ Components</a:t>
                      </a:r>
                    </a:p>
                  </a:txBody>
                  <a:tcPr marL="91450" marR="91450" marT="45725" marB="45725" anchor="ctr">
                    <a:lnL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2400" b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Application Configuration</a:t>
                      </a:r>
                    </a:p>
                  </a:txBody>
                  <a:tcPr marL="91450" marR="91450" marT="45725" marB="45725" anchor="ctr">
                    <a:lnL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7325">
                <a:tc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de-DE" sz="2400" b="0" dirty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Middleware</a:t>
                      </a:r>
                    </a:p>
                  </a:txBody>
                  <a:tcPr marL="91450" marR="91450" marT="45725" marB="45725" anchor="ctr">
                    <a:lnL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2400" b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Middleware</a:t>
                      </a:r>
                    </a:p>
                    <a:p>
                      <a:pPr marL="0" lvl="0" indent="0" algn="ctr" rtl="0"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2400" b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Configuration</a:t>
                      </a:r>
                    </a:p>
                  </a:txBody>
                  <a:tcPr marL="91450" marR="91450" marT="45725" marB="45725" anchor="ctr">
                    <a:lnL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7325">
                <a:tc>
                  <a:txBody>
                    <a:bodyPr/>
                    <a:lstStyle/>
                    <a:p>
                      <a:pPr marL="0" lvl="0" indent="0" algn="ctr" rtl="0"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2400" b="0" dirty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Operating</a:t>
                      </a:r>
                    </a:p>
                    <a:p>
                      <a:pPr marL="0" lvl="0" indent="0" algn="ctr" rtl="0"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2400" b="0" dirty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System</a:t>
                      </a:r>
                    </a:p>
                  </a:txBody>
                  <a:tcPr marL="91450" marR="91450" marT="45725" marB="45725" anchor="ctr">
                    <a:lnL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de-DE" sz="2400" b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OS Configuration</a:t>
                      </a:r>
                    </a:p>
                  </a:txBody>
                  <a:tcPr marL="91450" marR="91450" marT="45725" marB="45725" anchor="ctr">
                    <a:lnL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37125">
                <a:tc gridSpan="2">
                  <a:txBody>
                    <a:bodyPr/>
                    <a:lstStyle/>
                    <a:p>
                      <a:pPr lvl="0" algn="ctr" rtl="0">
                        <a:buSzPct val="25000"/>
                        <a:buNone/>
                      </a:pPr>
                      <a:r>
                        <a:rPr lang="de-DE" sz="2400" b="0" dirty="0">
                          <a:solidFill>
                            <a:srgbClr val="002387"/>
                          </a:solidFill>
                          <a:latin typeface="Eurostile"/>
                          <a:cs typeface="Eurostile"/>
                        </a:rPr>
                        <a:t>Hardware</a:t>
                      </a:r>
                    </a:p>
                  </a:txBody>
                  <a:tcPr marL="91450" marR="91450" marT="45725" marB="45725" anchor="ctr">
                    <a:lnL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nl-NL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Up-Down Arrow 6"/>
          <p:cNvSpPr/>
          <p:nvPr/>
        </p:nvSpPr>
        <p:spPr bwMode="auto">
          <a:xfrm>
            <a:off x="7755479" y="1930535"/>
            <a:ext cx="372533" cy="4775534"/>
          </a:xfrm>
          <a:prstGeom prst="upDownArrow">
            <a:avLst/>
          </a:prstGeom>
          <a:solidFill>
            <a:srgbClr val="999999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 pitchFamily="-96" charset="-128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115005" y="3962677"/>
            <a:ext cx="2409065" cy="61264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lIns="180000" tIns="90000" bIns="90000" rtlCol="0">
            <a:spAutoFit/>
          </a:bodyPr>
          <a:lstStyle/>
          <a:p>
            <a:r>
              <a:rPr lang="en-US" sz="2800" cap="all" dirty="0" smtClean="0">
                <a:solidFill>
                  <a:srgbClr val="999999"/>
                </a:solidFill>
                <a:latin typeface="Arial" pitchFamily="34" charset="0"/>
                <a:ea typeface="ＭＳ Ｐゴシック" pitchFamily="1" charset="-128"/>
                <a:cs typeface="Arial" pitchFamily="34" charset="0"/>
              </a:rPr>
              <a:t>Full Stack</a:t>
            </a:r>
          </a:p>
        </p:txBody>
      </p:sp>
    </p:spTree>
    <p:extLst>
      <p:ext uri="{BB962C8B-B14F-4D97-AF65-F5344CB8AC3E}">
        <p14:creationId xmlns:p14="http://schemas.microsoft.com/office/powerpoint/2010/main" val="1548690673"/>
      </p:ext>
    </p:extLst>
  </p:cSld>
  <p:clrMapOvr>
    <a:masterClrMapping/>
  </p:clrMapOvr>
  <p:transition xmlns:p14="http://schemas.microsoft.com/office/powerpoint/2010/main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9"/>
          <p:cNvSpPr txBox="1">
            <a:spLocks noChangeArrowheads="1"/>
          </p:cNvSpPr>
          <p:nvPr/>
        </p:nvSpPr>
        <p:spPr bwMode="auto">
          <a:xfrm>
            <a:off x="0" y="673100"/>
            <a:ext cx="2498570" cy="6382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2782" tIns="102663" rIns="104306" bIns="102663">
            <a:spAutoFit/>
          </a:bodyPr>
          <a:lstStyle>
            <a:lvl1pPr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47725" indent="-325438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03338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8256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3463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8035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607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79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751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sz="28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Principle</a:t>
            </a:r>
            <a:endParaRPr lang="de-DE" sz="2800" cap="all" dirty="0" smtClean="0">
              <a:solidFill>
                <a:srgbClr val="999999"/>
              </a:solidFill>
              <a:latin typeface="Eurostile LT Std" pitchFamily="34" charset="0"/>
              <a:ea typeface="+mj-ea"/>
              <a:cs typeface="Eurostile LT Std" pitchFamily="34" charset="0"/>
            </a:endParaRPr>
          </a:p>
        </p:txBody>
      </p:sp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425450" y="1946275"/>
            <a:ext cx="1026795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SzPct val="120000"/>
              <a:buNone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Continuous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Improvement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924" y="1625712"/>
            <a:ext cx="5367748" cy="536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7175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6"/>
                </a:solidFill>
              </a:rPr>
              <a:t>!=</a:t>
            </a:r>
            <a:r>
              <a:rPr lang="en-US" dirty="0" smtClean="0"/>
              <a:t> </a:t>
            </a:r>
            <a:r>
              <a:rPr lang="en-US" dirty="0" err="1" smtClean="0"/>
              <a:t>Devops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D40D5-0BB4-483F-8963-BF05AF239BFD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A280DE-41AC-4825-9B20-DB1A98F0FAF3}" type="slidenum">
              <a:rPr lang="de-DE" smtClean="0"/>
              <a:pPr>
                <a:defRPr/>
              </a:pPr>
              <a:t>25</a:t>
            </a:fld>
            <a:endParaRPr lang="de-DE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 bwMode="auto">
          <a:xfrm>
            <a:off x="425450" y="1946275"/>
            <a:ext cx="1026795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No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specific</a:t>
            </a:r>
            <a:r>
              <a:rPr lang="de-DE" b="1" dirty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‚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way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of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working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‘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or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methodology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No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job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title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or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group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name</a:t>
            </a: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No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Devs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doing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Ops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‘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tasks</a:t>
            </a: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94252"/>
      </p:ext>
    </p:extLst>
  </p:cSld>
  <p:clrMapOvr>
    <a:masterClrMapping/>
  </p:clrMapOvr>
  <p:transition xmlns:p14="http://schemas.microsoft.com/office/powerpoint/2010/main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393"/>
          <a:stretch/>
        </p:blipFill>
        <p:spPr>
          <a:xfrm>
            <a:off x="0" y="-1"/>
            <a:ext cx="10693400" cy="7561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307376896"/>
      </p:ext>
    </p:extLst>
  </p:cSld>
  <p:clrMapOvr>
    <a:masterClrMapping/>
  </p:clrMapOvr>
  <p:transition xmlns:p14="http://schemas.microsoft.com/office/powerpoint/2010/main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27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6588" b="20393"/>
          <a:stretch/>
        </p:blipFill>
        <p:spPr>
          <a:xfrm>
            <a:off x="7120467" y="-1"/>
            <a:ext cx="3572933" cy="756126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03238" y="936625"/>
            <a:ext cx="9828212" cy="4191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cap="all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5pPr>
            <a:lvl6pPr marL="521436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6pPr>
            <a:lvl7pPr marL="1042872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7pPr>
            <a:lvl8pPr marL="1564308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8pPr>
            <a:lvl9pPr marL="2085744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9pPr>
          </a:lstStyle>
          <a:p>
            <a:r>
              <a:rPr lang="en-US" dirty="0" smtClean="0"/>
              <a:t>The Good</a:t>
            </a:r>
            <a:endParaRPr lang="en-US" dirty="0"/>
          </a:p>
        </p:txBody>
      </p:sp>
      <p:sp>
        <p:nvSpPr>
          <p:cNvPr id="7" name="Inhaltsplatzhalter 1"/>
          <p:cNvSpPr txBox="1">
            <a:spLocks/>
          </p:cNvSpPr>
          <p:nvPr/>
        </p:nvSpPr>
        <p:spPr bwMode="auto">
          <a:xfrm>
            <a:off x="425450" y="1946275"/>
            <a:ext cx="1026795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Good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composition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of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team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members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Cooperation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and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task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division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99447"/>
      </p:ext>
    </p:extLst>
  </p:cSld>
  <p:clrMapOvr>
    <a:masterClrMapping/>
  </p:clrMapOvr>
  <p:transition xmlns:p14="http://schemas.microsoft.com/office/powerpoint/2010/main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28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4459" y="0"/>
            <a:ext cx="11200325" cy="75643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Dashboards</a:t>
            </a:r>
          </a:p>
        </p:txBody>
      </p:sp>
    </p:spTree>
    <p:extLst>
      <p:ext uri="{BB962C8B-B14F-4D97-AF65-F5344CB8AC3E}">
        <p14:creationId xmlns:p14="http://schemas.microsoft.com/office/powerpoint/2010/main" val="268747221"/>
      </p:ext>
    </p:extLst>
  </p:cSld>
  <p:clrMapOvr>
    <a:masterClrMapping/>
  </p:clrMapOvr>
  <p:transition xmlns:p14="http://schemas.microsoft.com/office/powerpoint/2010/main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60400" y="2946606"/>
            <a:ext cx="4751709" cy="2818461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endParaRPr lang="en-US" sz="3200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041961" y="2929672"/>
            <a:ext cx="23906" cy="2835395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0400" y="3539314"/>
            <a:ext cx="4758267" cy="1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30133" y="2929672"/>
            <a:ext cx="5746" cy="2835395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08453" y="3065450"/>
            <a:ext cx="4229268" cy="382324"/>
          </a:xfrm>
          <a:prstGeom prst="rect">
            <a:avLst/>
          </a:prstGeom>
          <a:noFill/>
          <a:ln>
            <a:noFill/>
          </a:ln>
        </p:spPr>
        <p:txBody>
          <a:bodyPr wrap="square" lIns="104306" tIns="52153" rIns="104306" bIns="52153" rtlCol="0">
            <a:spAutoFit/>
          </a:bodyPr>
          <a:lstStyle/>
          <a:p>
            <a:r>
              <a:rPr lang="en-US" sz="1800" dirty="0" err="1">
                <a:solidFill>
                  <a:srgbClr val="FF6600"/>
                </a:solidFill>
                <a:latin typeface="Eurostile"/>
                <a:cs typeface="Eurostile"/>
              </a:rPr>
              <a:t>ToDo</a:t>
            </a:r>
            <a:r>
              <a:rPr lang="en-US" sz="1800" dirty="0">
                <a:solidFill>
                  <a:srgbClr val="FF6600"/>
                </a:solidFill>
                <a:latin typeface="Eurostile"/>
                <a:cs typeface="Eurostile"/>
              </a:rPr>
              <a:t>      </a:t>
            </a:r>
            <a:r>
              <a:rPr lang="en-US" sz="1800" dirty="0" smtClean="0">
                <a:solidFill>
                  <a:srgbClr val="FF6600"/>
                </a:solidFill>
                <a:latin typeface="Eurostile"/>
                <a:cs typeface="Eurostile"/>
              </a:rPr>
              <a:t>          </a:t>
            </a:r>
            <a:r>
              <a:rPr lang="en-US" sz="1800" dirty="0">
                <a:solidFill>
                  <a:srgbClr val="FF6600"/>
                </a:solidFill>
                <a:latin typeface="Eurostile"/>
                <a:cs typeface="Eurostile"/>
              </a:rPr>
              <a:t>In Progress    </a:t>
            </a:r>
            <a:r>
              <a:rPr lang="en-US" sz="1800" dirty="0" smtClean="0">
                <a:solidFill>
                  <a:srgbClr val="FF6600"/>
                </a:solidFill>
                <a:latin typeface="Eurostile"/>
                <a:cs typeface="Eurostile"/>
              </a:rPr>
              <a:t>           </a:t>
            </a:r>
            <a:r>
              <a:rPr lang="en-US" sz="1800" dirty="0">
                <a:solidFill>
                  <a:srgbClr val="FF6600"/>
                </a:solidFill>
                <a:latin typeface="Eurostile"/>
                <a:cs typeface="Eurostile"/>
              </a:rPr>
              <a:t>Done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0400" y="3776365"/>
            <a:ext cx="4751710" cy="479658"/>
          </a:xfrm>
          <a:prstGeom prst="rect">
            <a:avLst/>
          </a:prstGeom>
          <a:pattFill prst="ltVert">
            <a:fgClr>
              <a:schemeClr val="bg1"/>
            </a:fgClr>
            <a:bgClr>
              <a:prstClr val="white"/>
            </a:bgClr>
          </a:pattFill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Fast Lane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65867" y="2049077"/>
            <a:ext cx="1902281" cy="609643"/>
          </a:xfrm>
          <a:prstGeom prst="rect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sz="3200" dirty="0" err="1">
                <a:solidFill>
                  <a:srgbClr val="FF6600"/>
                </a:solidFill>
                <a:latin typeface="Eurostile"/>
                <a:cs typeface="Eurostile"/>
              </a:rPr>
              <a:t>DevOps</a:t>
            </a:r>
            <a:endParaRPr lang="en-US" sz="3200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81370" y="5031356"/>
            <a:ext cx="4316966" cy="1420696"/>
          </a:xfrm>
          <a:prstGeom prst="rect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t"/>
          <a:lstStyle/>
          <a:p>
            <a:pPr marL="325955" indent="-325955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Way of Working</a:t>
            </a:r>
          </a:p>
          <a:p>
            <a:pPr marL="325955" indent="-325955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Fast Lane</a:t>
            </a:r>
          </a:p>
          <a:p>
            <a:pPr marL="325955" indent="-325955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Work in de sprints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5523510" y="4756338"/>
            <a:ext cx="606357" cy="473612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61605" y="4446643"/>
            <a:ext cx="4757062" cy="1107879"/>
          </a:xfrm>
          <a:prstGeom prst="rect">
            <a:avLst/>
          </a:prstGeom>
          <a:pattFill prst="ltVert">
            <a:fgClr>
              <a:schemeClr val="bg1"/>
            </a:fgClr>
            <a:bgClr>
              <a:prstClr val="white"/>
            </a:bgClr>
          </a:pattFill>
          <a:ln w="28575" cmpd="sng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In Sprint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81370" y="2688203"/>
            <a:ext cx="4316966" cy="1494623"/>
          </a:xfrm>
          <a:prstGeom prst="rect">
            <a:avLst/>
          </a:prstGeom>
          <a:noFill/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t"/>
          <a:lstStyle/>
          <a:p>
            <a:pPr marL="325955" indent="-325955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% Ops tasks for the team</a:t>
            </a:r>
          </a:p>
          <a:p>
            <a:pPr marL="325955" indent="-325955">
              <a:buFont typeface="Arial"/>
              <a:buChar char="•"/>
            </a:pPr>
            <a:r>
              <a:rPr lang="en-US" dirty="0" smtClean="0">
                <a:solidFill>
                  <a:srgbClr val="FF6600"/>
                </a:solidFill>
                <a:latin typeface="Eurostile"/>
                <a:cs typeface="Eurostile"/>
              </a:rPr>
              <a:t>% Ops tasks outside the team</a:t>
            </a:r>
            <a:endParaRPr lang="en-US" dirty="0">
              <a:solidFill>
                <a:srgbClr val="FF6600"/>
              </a:solidFill>
              <a:latin typeface="Eurostile"/>
              <a:cs typeface="Eurostile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14035" y="2304139"/>
            <a:ext cx="551643" cy="473612"/>
          </a:xfrm>
          <a:prstGeom prst="ellipse">
            <a:avLst/>
          </a:prstGeom>
          <a:solidFill>
            <a:srgbClr val="FF6600"/>
          </a:solidFill>
          <a:ln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503238" y="936625"/>
            <a:ext cx="9828212" cy="4191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cap="all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5pPr>
            <a:lvl6pPr marL="521436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6pPr>
            <a:lvl7pPr marL="1042872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7pPr>
            <a:lvl8pPr marL="1564308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8pPr>
            <a:lvl9pPr marL="2085744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9pPr>
          </a:lstStyle>
          <a:p>
            <a:r>
              <a:rPr lang="en-US" dirty="0" smtClean="0"/>
              <a:t>Sprint Board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00394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9"/>
          <p:cNvSpPr txBox="1">
            <a:spLocks noChangeArrowheads="1"/>
          </p:cNvSpPr>
          <p:nvPr/>
        </p:nvSpPr>
        <p:spPr bwMode="auto">
          <a:xfrm>
            <a:off x="0" y="673100"/>
            <a:ext cx="2539346" cy="6382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2782" tIns="102663" rIns="104306" bIns="102663">
            <a:spAutoFit/>
          </a:bodyPr>
          <a:lstStyle>
            <a:lvl1pPr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47725" indent="-325438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03338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8256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3463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8035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607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79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751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sz="28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overview</a:t>
            </a:r>
            <a:endParaRPr lang="de-DE" sz="2800" cap="all" dirty="0" smtClean="0">
              <a:solidFill>
                <a:srgbClr val="999999"/>
              </a:solidFill>
              <a:latin typeface="Eurostile LT Std" pitchFamily="34" charset="0"/>
              <a:ea typeface="+mj-ea"/>
              <a:cs typeface="Eurostile LT Std" pitchFamily="34" charset="0"/>
            </a:endParaRPr>
          </a:p>
        </p:txBody>
      </p:sp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425450" y="1946275"/>
            <a:ext cx="1026795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Goal (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why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DevOps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)</a:t>
            </a: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Execution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Personal </a:t>
            </a:r>
            <a:r>
              <a:rPr lang="de-DE" b="1" dirty="0" err="1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r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ecommendations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5408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3857" r="6592"/>
          <a:stretch/>
        </p:blipFill>
        <p:spPr>
          <a:xfrm>
            <a:off x="0" y="-1"/>
            <a:ext cx="10693400" cy="75612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4DD40D5-0BB4-483F-8963-BF05AF239BFD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2A280DE-41AC-4825-9B20-DB1A98F0FAF3}" type="slidenum">
              <a:rPr lang="de-DE" smtClean="0"/>
              <a:pPr>
                <a:defRPr/>
              </a:pPr>
              <a:t>30</a:t>
            </a:fld>
            <a:endParaRPr lang="de-DE" dirty="0"/>
          </a:p>
        </p:txBody>
      </p:sp>
      <p:sp>
        <p:nvSpPr>
          <p:cNvPr id="6" name="Rectangle 5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Automation</a:t>
            </a:r>
          </a:p>
        </p:txBody>
      </p:sp>
    </p:spTree>
    <p:extLst>
      <p:ext uri="{BB962C8B-B14F-4D97-AF65-F5344CB8AC3E}">
        <p14:creationId xmlns:p14="http://schemas.microsoft.com/office/powerpoint/2010/main" val="1808714804"/>
      </p:ext>
    </p:extLst>
  </p:cSld>
  <p:clrMapOvr>
    <a:masterClrMapping/>
  </p:clrMapOvr>
  <p:transition xmlns:p14="http://schemas.microsoft.com/office/powerpoint/2010/main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31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3413" r="33096" b="20393"/>
          <a:stretch/>
        </p:blipFill>
        <p:spPr>
          <a:xfrm>
            <a:off x="7112000" y="0"/>
            <a:ext cx="3581400" cy="756126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03238" y="936625"/>
            <a:ext cx="9828212" cy="4191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cap="all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5pPr>
            <a:lvl6pPr marL="521436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6pPr>
            <a:lvl7pPr marL="1042872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7pPr>
            <a:lvl8pPr marL="1564308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8pPr>
            <a:lvl9pPr marL="2085744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9pPr>
          </a:lstStyle>
          <a:p>
            <a:r>
              <a:rPr lang="en-US" dirty="0" smtClean="0"/>
              <a:t>The Bad</a:t>
            </a:r>
            <a:endParaRPr lang="en-US" dirty="0"/>
          </a:p>
        </p:txBody>
      </p:sp>
      <p:sp>
        <p:nvSpPr>
          <p:cNvPr id="7" name="Inhaltsplatzhalter 1"/>
          <p:cNvSpPr txBox="1">
            <a:spLocks/>
          </p:cNvSpPr>
          <p:nvPr/>
        </p:nvSpPr>
        <p:spPr bwMode="auto">
          <a:xfrm>
            <a:off x="425450" y="1946275"/>
            <a:ext cx="1026795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Many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(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Ops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)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tasks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not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visualized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ING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organisation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Many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impediments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Distance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between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locations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/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offices</a:t>
            </a: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99447"/>
      </p:ext>
    </p:extLst>
  </p:cSld>
  <p:clrMapOvr>
    <a:masterClrMapping/>
  </p:clrMapOvr>
  <p:transition xmlns:p14="http://schemas.microsoft.com/office/powerpoint/2010/main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32</a:t>
            </a:fld>
            <a:endParaRPr lang="de-DE" dirty="0"/>
          </a:p>
        </p:txBody>
      </p:sp>
      <p:pic>
        <p:nvPicPr>
          <p:cNvPr id="4" name="Picture 3" descr="Rugby-All-Black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1527" y="1"/>
            <a:ext cx="12376248" cy="76791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Product Backlog</a:t>
            </a:r>
          </a:p>
        </p:txBody>
      </p:sp>
    </p:spTree>
    <p:extLst>
      <p:ext uri="{BB962C8B-B14F-4D97-AF65-F5344CB8AC3E}">
        <p14:creationId xmlns:p14="http://schemas.microsoft.com/office/powerpoint/2010/main" val="4243840038"/>
      </p:ext>
    </p:extLst>
  </p:cSld>
  <p:clrMapOvr>
    <a:masterClrMapping/>
  </p:clrMapOvr>
  <p:transition xmlns:p14="http://schemas.microsoft.com/office/powerpoint/2010/main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46115" y="0"/>
            <a:ext cx="13502258" cy="75612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24/7 Support</a:t>
            </a:r>
          </a:p>
        </p:txBody>
      </p:sp>
    </p:spTree>
    <p:extLst>
      <p:ext uri="{BB962C8B-B14F-4D97-AF65-F5344CB8AC3E}">
        <p14:creationId xmlns:p14="http://schemas.microsoft.com/office/powerpoint/2010/main" val="371332766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34</a:t>
            </a:fld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6902" r="2" b="20393"/>
          <a:stretch/>
        </p:blipFill>
        <p:spPr>
          <a:xfrm>
            <a:off x="7154333" y="0"/>
            <a:ext cx="3539067" cy="756126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03238" y="936625"/>
            <a:ext cx="9828212" cy="4191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cap="all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999999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5pPr>
            <a:lvl6pPr marL="521436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6pPr>
            <a:lvl7pPr marL="1042872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7pPr>
            <a:lvl8pPr marL="1564308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8pPr>
            <a:lvl9pPr marL="2085744" algn="l" rtl="0" eaLnBrk="1" fontAlgn="base" hangingPunct="1">
              <a:spcBef>
                <a:spcPct val="0"/>
              </a:spcBef>
              <a:spcAft>
                <a:spcPct val="0"/>
              </a:spcAft>
              <a:defRPr sz="3400">
                <a:solidFill>
                  <a:schemeClr val="bg2"/>
                </a:solidFill>
                <a:latin typeface="Unit-Regular" pitchFamily="2" charset="0"/>
                <a:ea typeface="ＭＳ Ｐゴシック" pitchFamily="-96" charset="-128"/>
              </a:defRPr>
            </a:lvl9pPr>
          </a:lstStyle>
          <a:p>
            <a:r>
              <a:rPr lang="en-US" dirty="0" smtClean="0"/>
              <a:t>The Ugly</a:t>
            </a:r>
            <a:endParaRPr lang="en-US" dirty="0"/>
          </a:p>
        </p:txBody>
      </p:sp>
      <p:sp>
        <p:nvSpPr>
          <p:cNvPr id="7" name="Inhaltsplatzhalter 1"/>
          <p:cNvSpPr txBox="1">
            <a:spLocks/>
          </p:cNvSpPr>
          <p:nvPr/>
        </p:nvSpPr>
        <p:spPr bwMode="auto">
          <a:xfrm>
            <a:off x="425450" y="1946275"/>
            <a:ext cx="1026795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Change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of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team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composition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after</a:t>
            </a:r>
            <a:b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</a:b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3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months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(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by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management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9494585"/>
      </p:ext>
    </p:extLst>
  </p:cSld>
  <p:clrMapOvr>
    <a:masterClrMapping/>
  </p:clrMapOvr>
  <p:transition xmlns:p14="http://schemas.microsoft.com/office/powerpoint/2010/main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270952"/>
            <a:ext cx="10693400" cy="714636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 pitchFamily="-96" charset="-128"/>
              <a:cs typeface="Arial" pitchFamily="34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35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0"/>
            <a:ext cx="8268883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6580"/>
      </p:ext>
    </p:extLst>
  </p:cSld>
  <p:clrMapOvr>
    <a:masterClrMapping/>
  </p:clrMapOvr>
  <p:transition xmlns:p14="http://schemas.microsoft.com/office/powerpoint/2010/main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891" y="-524970"/>
            <a:ext cx="10781644" cy="808623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36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Automate routine tasks</a:t>
            </a:r>
          </a:p>
        </p:txBody>
      </p:sp>
    </p:spTree>
    <p:extLst>
      <p:ext uri="{BB962C8B-B14F-4D97-AF65-F5344CB8AC3E}">
        <p14:creationId xmlns:p14="http://schemas.microsoft.com/office/powerpoint/2010/main" val="1219845596"/>
      </p:ext>
    </p:extLst>
  </p:cSld>
  <p:clrMapOvr>
    <a:masterClrMapping/>
  </p:clrMapOvr>
  <p:transition xmlns:p14="http://schemas.microsoft.com/office/powerpoint/2010/main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37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2796" y="-118543"/>
            <a:ext cx="12259640" cy="87043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Pairing</a:t>
            </a:r>
          </a:p>
        </p:txBody>
      </p:sp>
    </p:spTree>
    <p:extLst>
      <p:ext uri="{BB962C8B-B14F-4D97-AF65-F5344CB8AC3E}">
        <p14:creationId xmlns:p14="http://schemas.microsoft.com/office/powerpoint/2010/main" val="4165552944"/>
      </p:ext>
    </p:extLst>
  </p:cSld>
  <p:clrMapOvr>
    <a:masterClrMapping/>
  </p:clrMapOvr>
  <p:transition xmlns:p14="http://schemas.microsoft.com/office/powerpoint/2010/main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38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3267" y="-1"/>
            <a:ext cx="13862315" cy="7561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Time to improve</a:t>
            </a:r>
          </a:p>
        </p:txBody>
      </p:sp>
    </p:spTree>
    <p:extLst>
      <p:ext uri="{BB962C8B-B14F-4D97-AF65-F5344CB8AC3E}">
        <p14:creationId xmlns:p14="http://schemas.microsoft.com/office/powerpoint/2010/main" val="1096952481"/>
      </p:ext>
    </p:extLst>
  </p:cSld>
  <p:clrMapOvr>
    <a:masterClrMapping/>
  </p:clrMapOvr>
  <p:transition xmlns:p14="http://schemas.microsoft.com/office/powerpoint/2010/main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9"/>
          <p:cNvSpPr txBox="1">
            <a:spLocks noChangeArrowheads="1"/>
          </p:cNvSpPr>
          <p:nvPr/>
        </p:nvSpPr>
        <p:spPr bwMode="auto">
          <a:xfrm>
            <a:off x="0" y="673100"/>
            <a:ext cx="3116778" cy="6382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2782" tIns="102663" rIns="104306" bIns="102663">
            <a:spAutoFit/>
          </a:bodyPr>
          <a:lstStyle>
            <a:lvl1pPr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47725" indent="-325438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03338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8256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3463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8035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607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79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751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sz="28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Agreements</a:t>
            </a:r>
          </a:p>
        </p:txBody>
      </p:sp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425450" y="1946275"/>
            <a:ext cx="1026795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Between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team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and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product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owner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about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:</a:t>
            </a: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lvl="1" eaLnBrk="1" hangingPunct="1">
              <a:buSzPct val="120000"/>
              <a:buFont typeface="Wingdings" pitchFamily="2" charset="2"/>
              <a:buChar char="§"/>
            </a:pP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How</a:t>
            </a:r>
            <a:r>
              <a:rPr lang="de-DE" sz="2400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to</a:t>
            </a:r>
            <a:r>
              <a:rPr lang="de-DE" sz="2400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handle </a:t>
            </a: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production</a:t>
            </a:r>
            <a:r>
              <a:rPr lang="de-DE" sz="2400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incidents</a:t>
            </a:r>
            <a:endParaRPr lang="de-DE" sz="2400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lvl="1" eaLnBrk="1" hangingPunct="1">
              <a:buSzPct val="120000"/>
              <a:buFont typeface="Wingdings" pitchFamily="2" charset="2"/>
              <a:buChar char="§"/>
            </a:pPr>
            <a:endParaRPr lang="de-DE" sz="2400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lvl="1" eaLnBrk="1" hangingPunct="1">
              <a:buSzPct val="120000"/>
              <a:buFont typeface="Wingdings" pitchFamily="2" charset="2"/>
              <a:buChar char="§"/>
            </a:pP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How</a:t>
            </a:r>
            <a:r>
              <a:rPr lang="de-DE" sz="2400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to</a:t>
            </a:r>
            <a:r>
              <a:rPr lang="de-DE" sz="2400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handle </a:t>
            </a: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bugs</a:t>
            </a:r>
            <a:endParaRPr lang="de-DE" sz="2400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lvl="1" eaLnBrk="1" hangingPunct="1">
              <a:buSzPct val="120000"/>
              <a:buFont typeface="Wingdings" pitchFamily="2" charset="2"/>
              <a:buChar char="§"/>
            </a:pPr>
            <a:endParaRPr lang="de-DE" sz="2400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lvl="1" eaLnBrk="1" hangingPunct="1">
              <a:buSzPct val="120000"/>
              <a:buFont typeface="Wingdings" pitchFamily="2" charset="2"/>
              <a:buChar char="§"/>
            </a:pP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When</a:t>
            </a:r>
            <a:r>
              <a:rPr lang="de-DE" sz="2400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to</a:t>
            </a:r>
            <a:r>
              <a:rPr lang="de-DE" sz="2400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upgrade</a:t>
            </a:r>
          </a:p>
          <a:p>
            <a:pPr lvl="1" eaLnBrk="1" hangingPunct="1">
              <a:buSzPct val="120000"/>
              <a:buFont typeface="Wingdings" pitchFamily="2" charset="2"/>
              <a:buChar char="§"/>
            </a:pPr>
            <a:endParaRPr lang="de-DE" sz="2400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lvl="1" eaLnBrk="1" hangingPunct="1">
              <a:buSzPct val="120000"/>
              <a:buFont typeface="Wingdings" pitchFamily="2" charset="2"/>
              <a:buChar char="§"/>
            </a:pPr>
            <a:r>
              <a:rPr lang="de-DE" sz="2400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Non-</a:t>
            </a: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functional</a:t>
            </a:r>
            <a:r>
              <a:rPr lang="de-DE" sz="2400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2400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requirements</a:t>
            </a:r>
            <a:endParaRPr lang="de-DE" sz="2400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74950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9"/>
          <p:cNvSpPr txBox="1">
            <a:spLocks noChangeArrowheads="1"/>
          </p:cNvSpPr>
          <p:nvPr/>
        </p:nvSpPr>
        <p:spPr bwMode="auto">
          <a:xfrm>
            <a:off x="0" y="673100"/>
            <a:ext cx="2654763" cy="6382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2782" tIns="102663" rIns="104306" bIns="102663">
            <a:spAutoFit/>
          </a:bodyPr>
          <a:lstStyle>
            <a:lvl1pPr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47725" indent="-325438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03338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8256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3463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8035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607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79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751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sz="28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ING‘s</a:t>
            </a:r>
            <a:r>
              <a:rPr lang="de-DE" sz="28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 </a:t>
            </a:r>
            <a:r>
              <a:rPr lang="de-DE" sz="28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goal</a:t>
            </a:r>
            <a:endParaRPr lang="de-DE" sz="2800" cap="all" dirty="0" smtClean="0">
              <a:solidFill>
                <a:srgbClr val="999999"/>
              </a:solidFill>
              <a:latin typeface="Eurostile LT Std" pitchFamily="34" charset="0"/>
              <a:ea typeface="+mj-ea"/>
              <a:cs typeface="Eurostile LT Std" pitchFamily="34" charset="0"/>
            </a:endParaRPr>
          </a:p>
        </p:txBody>
      </p:sp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425450" y="1946275"/>
            <a:ext cx="1026795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Faster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production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Quality</a:t>
            </a: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Customer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satisfaction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87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:\Kreation und Design\Bildarchiv\bilder_istock_gekauft_vam_praesentation_20090624\iStock_000006407028Mediu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050" y="2110582"/>
            <a:ext cx="6388100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feld 9"/>
          <p:cNvSpPr txBox="1">
            <a:spLocks noChangeArrowheads="1"/>
          </p:cNvSpPr>
          <p:nvPr/>
        </p:nvSpPr>
        <p:spPr bwMode="auto">
          <a:xfrm>
            <a:off x="0" y="381000"/>
            <a:ext cx="5006293" cy="94599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2782" tIns="102663" rIns="104306" bIns="102663">
            <a:spAutoFit/>
          </a:bodyPr>
          <a:lstStyle>
            <a:lvl1pPr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47725" indent="-325438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03338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8256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3463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8035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607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79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751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sz="28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Continuous Delivery</a:t>
            </a:r>
          </a:p>
          <a:p>
            <a:pPr>
              <a:defRPr/>
            </a:pPr>
            <a:r>
              <a:rPr lang="de-DE" sz="20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Thank</a:t>
            </a:r>
            <a:r>
              <a:rPr lang="de-DE" sz="20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 </a:t>
            </a:r>
            <a:r>
              <a:rPr lang="de-DE" sz="20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you</a:t>
            </a:r>
            <a:r>
              <a:rPr lang="de-DE" sz="20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 </a:t>
            </a:r>
            <a:r>
              <a:rPr lang="de-DE" sz="20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for</a:t>
            </a:r>
            <a:r>
              <a:rPr lang="de-DE" sz="20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 </a:t>
            </a:r>
            <a:r>
              <a:rPr lang="de-DE" sz="20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your</a:t>
            </a:r>
            <a:r>
              <a:rPr lang="de-DE" sz="20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 </a:t>
            </a:r>
            <a:r>
              <a:rPr lang="de-DE" sz="20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attention</a:t>
            </a:r>
            <a:endParaRPr lang="de-DE" sz="2000" cap="all" dirty="0" smtClean="0">
              <a:solidFill>
                <a:srgbClr val="999999"/>
              </a:solidFill>
              <a:latin typeface="Eurostile LT Std" pitchFamily="34" charset="0"/>
              <a:ea typeface="+mj-ea"/>
              <a:cs typeface="Eurostile LT St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59384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9"/>
          <p:cNvSpPr txBox="1">
            <a:spLocks noChangeArrowheads="1"/>
          </p:cNvSpPr>
          <p:nvPr/>
        </p:nvSpPr>
        <p:spPr bwMode="auto">
          <a:xfrm>
            <a:off x="0" y="381000"/>
            <a:ext cx="4891628" cy="6382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2782" tIns="102663" rIns="104306" bIns="102663">
            <a:spAutoFit/>
          </a:bodyPr>
          <a:lstStyle>
            <a:lvl1pPr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47725" indent="-325438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03338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8256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3463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8035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607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79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751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sz="28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Contact</a:t>
            </a:r>
            <a:r>
              <a:rPr lang="de-DE" sz="28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 Information</a:t>
            </a:r>
            <a:endParaRPr lang="de-DE" sz="2000" cap="all" dirty="0" smtClean="0">
              <a:solidFill>
                <a:srgbClr val="999999"/>
              </a:solidFill>
              <a:latin typeface="Eurostile LT Std" pitchFamily="34" charset="0"/>
              <a:ea typeface="+mj-ea"/>
              <a:cs typeface="Eurostile LT Std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944000"/>
            <a:ext cx="9759700" cy="4752000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smtClean="0">
                <a:hlinkClick r:id="rId3"/>
              </a:rPr>
              <a:t>Miel.Donkers@codecentric.nl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+31 (0) 6511 977 38</a:t>
            </a:r>
          </a:p>
          <a:p>
            <a:pPr marL="0" indent="0">
              <a:buNone/>
            </a:pPr>
            <a:r>
              <a:rPr lang="de-DE" dirty="0" smtClean="0"/>
              <a:t>@</a:t>
            </a:r>
            <a:r>
              <a:rPr lang="de-DE" dirty="0" err="1" smtClean="0"/>
              <a:t>mieldonkers</a:t>
            </a: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See </a:t>
            </a:r>
            <a:r>
              <a:rPr lang="de-DE" dirty="0" err="1" smtClean="0"/>
              <a:t>our</a:t>
            </a:r>
            <a:r>
              <a:rPr lang="de-DE" dirty="0" smtClean="0"/>
              <a:t> </a:t>
            </a:r>
            <a:r>
              <a:rPr lang="de-DE" dirty="0" err="1" smtClean="0"/>
              <a:t>website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information</a:t>
            </a:r>
            <a:r>
              <a:rPr lang="de-DE" dirty="0" smtClean="0"/>
              <a:t>:</a:t>
            </a:r>
          </a:p>
          <a:p>
            <a:pPr marL="0" indent="0">
              <a:buNone/>
            </a:pPr>
            <a:r>
              <a:rPr lang="de-DE" sz="1600" dirty="0"/>
              <a:t>http://</a:t>
            </a:r>
            <a:r>
              <a:rPr lang="de-DE" sz="1600" dirty="0" err="1"/>
              <a:t>www.codecentric.nl</a:t>
            </a:r>
            <a:r>
              <a:rPr lang="de-DE" sz="1600" dirty="0"/>
              <a:t>/</a:t>
            </a:r>
            <a:r>
              <a:rPr lang="de-DE" sz="1600" dirty="0" err="1"/>
              <a:t>portfolio</a:t>
            </a:r>
            <a:r>
              <a:rPr lang="de-DE" sz="1600" dirty="0"/>
              <a:t>/</a:t>
            </a:r>
            <a:r>
              <a:rPr lang="de-DE" sz="1600" dirty="0" err="1"/>
              <a:t>continuous-delivery</a:t>
            </a:r>
            <a:r>
              <a:rPr lang="de-DE" sz="1600" dirty="0"/>
              <a:t>/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950442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11125" y="2396848"/>
            <a:ext cx="8042987" cy="117399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sz="4600" dirty="0" err="1">
                <a:solidFill>
                  <a:srgbClr val="FF6600"/>
                </a:solidFill>
                <a:latin typeface="Eurostile"/>
                <a:cs typeface="Eurostile"/>
              </a:rPr>
              <a:t>Dev</a:t>
            </a:r>
            <a:r>
              <a:rPr lang="en-US" sz="4600" dirty="0">
                <a:solidFill>
                  <a:srgbClr val="FF6600"/>
                </a:solidFill>
                <a:latin typeface="Eurostile"/>
                <a:cs typeface="Eurostile"/>
              </a:rPr>
              <a:t>    Ops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223828" y="2144130"/>
            <a:ext cx="0" cy="1667235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8555" y="224038"/>
            <a:ext cx="9772579" cy="5040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22013" y="4032674"/>
            <a:ext cx="8109162" cy="597767"/>
          </a:xfrm>
          <a:prstGeom prst="rect">
            <a:avLst/>
          </a:prstGeom>
          <a:noFill/>
        </p:spPr>
        <p:txBody>
          <a:bodyPr wrap="square" lIns="104306" tIns="52153" rIns="104306" bIns="52153" rtlCol="0">
            <a:spAutoFit/>
          </a:bodyPr>
          <a:lstStyle/>
          <a:p>
            <a:pPr algn="ctr"/>
            <a:r>
              <a:rPr lang="en-US" sz="3200" dirty="0" err="1"/>
              <a:t>DevOps</a:t>
            </a:r>
            <a:r>
              <a:rPr lang="en-US" sz="3200" dirty="0"/>
              <a:t>: </a:t>
            </a:r>
            <a:r>
              <a:rPr lang="en-US" sz="3200" dirty="0" err="1"/>
              <a:t>iedereen</a:t>
            </a:r>
            <a:r>
              <a:rPr lang="en-US" sz="3200" dirty="0"/>
              <a:t> is </a:t>
            </a:r>
            <a:r>
              <a:rPr lang="en-US" sz="3200" dirty="0" err="1"/>
              <a:t>Dev</a:t>
            </a:r>
            <a:r>
              <a:rPr lang="en-US" sz="3200" dirty="0"/>
              <a:t> EN Ops</a:t>
            </a:r>
          </a:p>
        </p:txBody>
      </p:sp>
    </p:spTree>
    <p:extLst>
      <p:ext uri="{BB962C8B-B14F-4D97-AF65-F5344CB8AC3E}">
        <p14:creationId xmlns:p14="http://schemas.microsoft.com/office/powerpoint/2010/main" val="341049912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1087" y="2338228"/>
            <a:ext cx="8042987" cy="1173994"/>
          </a:xfrm>
          <a:prstGeom prst="rect">
            <a:avLst/>
          </a:prstGeom>
          <a:noFill/>
          <a:ln w="25400">
            <a:solidFill>
              <a:srgbClr val="FF66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4306" tIns="52153" rIns="104306" bIns="52153" rtlCol="0" anchor="ctr"/>
          <a:lstStyle/>
          <a:p>
            <a:pPr algn="ctr"/>
            <a:r>
              <a:rPr lang="en-US" sz="4100" dirty="0">
                <a:solidFill>
                  <a:srgbClr val="FF6600"/>
                </a:solidFill>
                <a:latin typeface="Eurostile"/>
                <a:cs typeface="Eurostile"/>
              </a:rPr>
              <a:t>            Change             Stability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7039822" y="2085510"/>
            <a:ext cx="0" cy="1667235"/>
          </a:xfrm>
          <a:prstGeom prst="line">
            <a:avLst/>
          </a:prstGeom>
          <a:ln w="12700">
            <a:solidFill>
              <a:srgbClr val="FF66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8555" y="224038"/>
            <a:ext cx="9772579" cy="50408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2894" y="3948660"/>
            <a:ext cx="9534950" cy="597767"/>
          </a:xfrm>
          <a:prstGeom prst="rect">
            <a:avLst/>
          </a:prstGeom>
          <a:noFill/>
        </p:spPr>
        <p:txBody>
          <a:bodyPr wrap="square" lIns="104306" tIns="52153" rIns="104306" bIns="52153" rtlCol="0">
            <a:spAutoFit/>
          </a:bodyPr>
          <a:lstStyle/>
          <a:p>
            <a:r>
              <a:rPr lang="en-US" sz="3200" dirty="0"/>
              <a:t>De </a:t>
            </a:r>
            <a:r>
              <a:rPr lang="en-US" sz="3200" dirty="0" err="1"/>
              <a:t>echte</a:t>
            </a:r>
            <a:r>
              <a:rPr lang="en-US" sz="3200" dirty="0"/>
              <a:t> </a:t>
            </a:r>
            <a:r>
              <a:rPr lang="en-US" sz="3200" dirty="0" err="1"/>
              <a:t>scheiding</a:t>
            </a:r>
            <a:r>
              <a:rPr lang="en-US" sz="3200" dirty="0"/>
              <a:t> is: Changes </a:t>
            </a:r>
            <a:r>
              <a:rPr lang="en-US" sz="3200" dirty="0" err="1"/>
              <a:t>vs</a:t>
            </a:r>
            <a:r>
              <a:rPr lang="en-US" sz="3200" dirty="0"/>
              <a:t> Stability (24/7)</a:t>
            </a:r>
          </a:p>
        </p:txBody>
      </p:sp>
    </p:spTree>
    <p:extLst>
      <p:ext uri="{BB962C8B-B14F-4D97-AF65-F5344CB8AC3E}">
        <p14:creationId xmlns:p14="http://schemas.microsoft.com/office/powerpoint/2010/main" val="47963740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37C1B12-E375-4548-8399-C774147D2A9F}" type="datetime1">
              <a:rPr lang="de-DE" smtClean="0"/>
              <a:pPr>
                <a:defRPr/>
              </a:pPr>
              <a:t>14/05/14</a:t>
            </a:fld>
            <a:endParaRPr lang="de-DE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D05B074-845E-45C1-8E52-A74B8AD10460}" type="slidenum">
              <a:rPr lang="de-DE" smtClean="0"/>
              <a:pPr>
                <a:defRPr/>
              </a:pPr>
              <a:t>5</a:t>
            </a:fld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641" y="-1"/>
            <a:ext cx="11295220" cy="75612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2010: Scrum</a:t>
            </a:r>
          </a:p>
        </p:txBody>
      </p:sp>
    </p:spTree>
    <p:extLst>
      <p:ext uri="{BB962C8B-B14F-4D97-AF65-F5344CB8AC3E}">
        <p14:creationId xmlns:p14="http://schemas.microsoft.com/office/powerpoint/2010/main" val="3259846179"/>
      </p:ext>
    </p:extLst>
  </p:cSld>
  <p:clrMapOvr>
    <a:masterClrMapping/>
  </p:clrMapOvr>
  <p:transition xmlns:p14="http://schemas.microsoft.com/office/powerpoint/2010/main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729" y="1786146"/>
            <a:ext cx="8365067" cy="5124402"/>
          </a:xfrm>
          <a:prstGeom prst="rect">
            <a:avLst/>
          </a:prstGeom>
        </p:spPr>
      </p:pic>
      <p:sp>
        <p:nvSpPr>
          <p:cNvPr id="3" name="Kruis 2"/>
          <p:cNvSpPr/>
          <p:nvPr/>
        </p:nvSpPr>
        <p:spPr bwMode="auto">
          <a:xfrm rot="2718943">
            <a:off x="5983912" y="4353342"/>
            <a:ext cx="1288891" cy="1253878"/>
          </a:xfrm>
          <a:prstGeom prst="plus">
            <a:avLst>
              <a:gd name="adj" fmla="val 40150"/>
            </a:avLst>
          </a:prstGeom>
          <a:solidFill>
            <a:schemeClr val="accent6">
              <a:lumMod val="75000"/>
            </a:schemeClr>
          </a:solidFill>
          <a:ln w="5715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sz="2000" b="0" i="0" u="none" strike="noStrike" cap="none" normalizeH="0" baseline="0" dirty="0" err="1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 pitchFamily="-96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7088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501" y="-1"/>
            <a:ext cx="12602105" cy="75612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254001" y="5181963"/>
            <a:ext cx="11226800" cy="1693452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800" b="0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rPr>
              <a:t>2011: 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1119922943"/>
      </p:ext>
    </p:extLst>
  </p:cSld>
  <p:clrMapOvr>
    <a:masterClrMapping/>
  </p:clrMapOvr>
  <p:transition xmlns:p14="http://schemas.microsoft.com/office/powerpoint/2010/main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9"/>
          <p:cNvSpPr txBox="1">
            <a:spLocks noChangeArrowheads="1"/>
          </p:cNvSpPr>
          <p:nvPr/>
        </p:nvSpPr>
        <p:spPr bwMode="auto">
          <a:xfrm>
            <a:off x="0" y="673100"/>
            <a:ext cx="9382491" cy="6382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2782" tIns="102663" rIns="104306" bIns="102663">
            <a:spAutoFit/>
          </a:bodyPr>
          <a:lstStyle>
            <a:lvl1pPr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47725" indent="-325438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03338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8256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3463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8035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607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79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751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en-US" sz="2800" cap="all" dirty="0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Continuous Delivery - deployment pipeline</a:t>
            </a:r>
          </a:p>
        </p:txBody>
      </p:sp>
      <p:grpSp>
        <p:nvGrpSpPr>
          <p:cNvPr id="41" name="Gruppieren 40"/>
          <p:cNvGrpSpPr/>
          <p:nvPr/>
        </p:nvGrpSpPr>
        <p:grpSpPr>
          <a:xfrm>
            <a:off x="8247135" y="2691419"/>
            <a:ext cx="2178757" cy="789150"/>
            <a:chOff x="593707" y="3749443"/>
            <a:chExt cx="2178757" cy="789150"/>
          </a:xfrm>
        </p:grpSpPr>
        <p:sp>
          <p:nvSpPr>
            <p:cNvPr id="42" name="Abgerundetes Rechteck 41"/>
            <p:cNvSpPr/>
            <p:nvPr/>
          </p:nvSpPr>
          <p:spPr bwMode="auto">
            <a:xfrm>
              <a:off x="821566" y="3749443"/>
              <a:ext cx="1815432" cy="789150"/>
            </a:xfrm>
            <a:prstGeom prst="roundRect">
              <a:avLst/>
            </a:prstGeom>
            <a:solidFill>
              <a:srgbClr val="456FB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dirty="0" smtClean="0">
                <a:ln>
                  <a:noFill/>
                </a:ln>
                <a:solidFill>
                  <a:srgbClr val="456FB0"/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endParaRPr>
            </a:p>
          </p:txBody>
        </p:sp>
        <p:sp>
          <p:nvSpPr>
            <p:cNvPr id="43" name="Textfeld 42"/>
            <p:cNvSpPr txBox="1"/>
            <p:nvPr/>
          </p:nvSpPr>
          <p:spPr bwMode="auto">
            <a:xfrm>
              <a:off x="593707" y="3932126"/>
              <a:ext cx="2178757" cy="427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80000" tIns="90000" bIns="90000" rtlCol="0">
              <a:spAutoFit/>
            </a:bodyPr>
            <a:lstStyle/>
            <a:p>
              <a:pPr algn="ctr"/>
              <a:r>
                <a:rPr lang="de-DE" sz="1600" b="1" dirty="0" smtClean="0">
                  <a:solidFill>
                    <a:schemeClr val="bg1"/>
                  </a:solidFill>
                  <a:latin typeface="Eurostile LT Std" pitchFamily="34" charset="0"/>
                  <a:ea typeface="ＭＳ Ｐゴシック" pitchFamily="1" charset="-128"/>
                  <a:cs typeface="Arial" pitchFamily="34" charset="0"/>
                </a:rPr>
                <a:t>Release</a:t>
              </a:r>
            </a:p>
          </p:txBody>
        </p:sp>
      </p:grpSp>
      <p:sp>
        <p:nvSpPr>
          <p:cNvPr id="59" name="Inhaltsplatzhalter 1"/>
          <p:cNvSpPr txBox="1">
            <a:spLocks/>
          </p:cNvSpPr>
          <p:nvPr/>
        </p:nvSpPr>
        <p:spPr bwMode="auto">
          <a:xfrm>
            <a:off x="457133" y="4453457"/>
            <a:ext cx="8669934" cy="233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Every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change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results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in a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trigger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of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the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deployment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process</a:t>
            </a:r>
            <a:endParaRPr lang="de-DE" sz="1800" b="1" dirty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sz="1800" b="1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Software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is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build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once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and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only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once</a:t>
            </a:r>
            <a:endParaRPr lang="de-DE" sz="1800" b="1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sz="1800" b="1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The same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deployment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process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for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every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environment</a:t>
            </a:r>
            <a:endParaRPr lang="de-DE" sz="1800" b="1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endParaRPr lang="de-DE" sz="1800" b="1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eaLnBrk="1" hangingPunct="1">
              <a:buSzPct val="120000"/>
              <a:buFont typeface="Wingdings" pitchFamily="2" charset="2"/>
              <a:buChar char="§"/>
            </a:pP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Deployment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in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production-like</a:t>
            </a:r>
            <a:r>
              <a:rPr lang="de-DE" sz="1800" b="1" dirty="0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sz="1800" b="1" dirty="0" err="1" smtClean="0">
                <a:solidFill>
                  <a:srgbClr val="999999"/>
                </a:solidFill>
                <a:ea typeface="ＭＳ Ｐゴシック" pitchFamily="34" charset="-128"/>
                <a:cs typeface="Arial" charset="0"/>
              </a:rPr>
              <a:t>environments</a:t>
            </a:r>
            <a:endParaRPr lang="de-DE" sz="1800" b="1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56445" y="1845930"/>
            <a:ext cx="10493846" cy="2402284"/>
            <a:chOff x="56445" y="1845930"/>
            <a:chExt cx="10493846" cy="2402284"/>
          </a:xfrm>
        </p:grpSpPr>
        <p:grpSp>
          <p:nvGrpSpPr>
            <p:cNvPr id="30" name="Gruppieren 29"/>
            <p:cNvGrpSpPr/>
            <p:nvPr/>
          </p:nvGrpSpPr>
          <p:grpSpPr>
            <a:xfrm>
              <a:off x="56445" y="2688293"/>
              <a:ext cx="2178757" cy="789150"/>
              <a:chOff x="593707" y="3749443"/>
              <a:chExt cx="2178757" cy="789150"/>
            </a:xfrm>
          </p:grpSpPr>
          <p:sp>
            <p:nvSpPr>
              <p:cNvPr id="32" name="Abgerundetes Rechteck 31"/>
              <p:cNvSpPr/>
              <p:nvPr/>
            </p:nvSpPr>
            <p:spPr bwMode="auto">
              <a:xfrm>
                <a:off x="821566" y="3749443"/>
                <a:ext cx="1815432" cy="789150"/>
              </a:xfrm>
              <a:prstGeom prst="roundRect">
                <a:avLst/>
              </a:prstGeom>
              <a:solidFill>
                <a:srgbClr val="456FB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456FB0"/>
                  </a:solidFill>
                  <a:effectLst/>
                  <a:latin typeface="Arial" pitchFamily="34" charset="0"/>
                  <a:ea typeface="ＭＳ Ｐゴシック" pitchFamily="-96" charset="-128"/>
                  <a:cs typeface="Arial" pitchFamily="34" charset="0"/>
                </a:endParaRPr>
              </a:p>
            </p:txBody>
          </p:sp>
          <p:sp>
            <p:nvSpPr>
              <p:cNvPr id="33" name="Textfeld 32"/>
              <p:cNvSpPr txBox="1"/>
              <p:nvPr/>
            </p:nvSpPr>
            <p:spPr bwMode="auto">
              <a:xfrm>
                <a:off x="593707" y="3932126"/>
                <a:ext cx="2178757" cy="427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80000" tIns="90000" bIns="90000" rtlCol="0">
                <a:spAutoFit/>
              </a:bodyPr>
              <a:lstStyle/>
              <a:p>
                <a:pPr algn="ctr"/>
                <a:r>
                  <a:rPr lang="de-DE" sz="1600" b="1" dirty="0" smtClean="0">
                    <a:solidFill>
                      <a:schemeClr val="bg1"/>
                    </a:solidFill>
                    <a:latin typeface="Eurostile LT Std" pitchFamily="34" charset="0"/>
                    <a:ea typeface="ＭＳ Ｐゴシック" pitchFamily="1" charset="-128"/>
                    <a:cs typeface="Arial" pitchFamily="34" charset="0"/>
                  </a:rPr>
                  <a:t>Commit</a:t>
                </a:r>
              </a:p>
            </p:txBody>
          </p:sp>
        </p:grpSp>
        <p:grpSp>
          <p:nvGrpSpPr>
            <p:cNvPr id="8" name="Gruppieren 7"/>
            <p:cNvGrpSpPr/>
            <p:nvPr/>
          </p:nvGrpSpPr>
          <p:grpSpPr>
            <a:xfrm>
              <a:off x="2114145" y="2688293"/>
              <a:ext cx="2178757" cy="789150"/>
              <a:chOff x="3341510" y="2711065"/>
              <a:chExt cx="2178757" cy="789150"/>
            </a:xfrm>
          </p:grpSpPr>
          <p:sp>
            <p:nvSpPr>
              <p:cNvPr id="13" name="Abgerundetes Rechteck 12"/>
              <p:cNvSpPr/>
              <p:nvPr/>
            </p:nvSpPr>
            <p:spPr bwMode="auto">
              <a:xfrm>
                <a:off x="3558080" y="2711065"/>
                <a:ext cx="1815432" cy="789150"/>
              </a:xfrm>
              <a:prstGeom prst="roundRect">
                <a:avLst/>
              </a:prstGeom>
              <a:solidFill>
                <a:srgbClr val="456FB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456FB0"/>
                  </a:solidFill>
                  <a:effectLst/>
                  <a:latin typeface="Arial" pitchFamily="34" charset="0"/>
                  <a:ea typeface="ＭＳ Ｐゴシック" pitchFamily="-96" charset="-128"/>
                  <a:cs typeface="Arial" pitchFamily="34" charset="0"/>
                </a:endParaRPr>
              </a:p>
            </p:txBody>
          </p:sp>
          <p:sp>
            <p:nvSpPr>
              <p:cNvPr id="14" name="Textfeld 13"/>
              <p:cNvSpPr txBox="1"/>
              <p:nvPr/>
            </p:nvSpPr>
            <p:spPr bwMode="auto">
              <a:xfrm>
                <a:off x="3341510" y="2780858"/>
                <a:ext cx="2178757" cy="67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80000" tIns="90000" bIns="90000" rtlCol="0">
                <a:spAutoFit/>
              </a:bodyPr>
              <a:lstStyle/>
              <a:p>
                <a:pPr algn="ctr"/>
                <a:r>
                  <a:rPr lang="de-DE" sz="1600" b="1" dirty="0" smtClean="0">
                    <a:solidFill>
                      <a:schemeClr val="bg1"/>
                    </a:solidFill>
                    <a:latin typeface="Eurostile LT Std" pitchFamily="34" charset="0"/>
                    <a:ea typeface="ＭＳ Ｐゴシック" pitchFamily="1" charset="-128"/>
                    <a:cs typeface="Arial" pitchFamily="34" charset="0"/>
                  </a:rPr>
                  <a:t>Automated</a:t>
                </a:r>
                <a:r>
                  <a:rPr lang="de-DE" sz="1600" b="1" dirty="0">
                    <a:solidFill>
                      <a:schemeClr val="bg1"/>
                    </a:solidFill>
                    <a:latin typeface="Eurostile LT Std" pitchFamily="34" charset="0"/>
                    <a:ea typeface="ＭＳ Ｐゴシック" pitchFamily="1" charset="-128"/>
                    <a:cs typeface="Arial" pitchFamily="34" charset="0"/>
                  </a:rPr>
                  <a:t> </a:t>
                </a:r>
                <a:endParaRPr lang="de-DE" sz="1600" b="1" dirty="0" smtClean="0">
                  <a:solidFill>
                    <a:schemeClr val="bg1"/>
                  </a:solidFill>
                  <a:latin typeface="Eurostile LT Std" pitchFamily="34" charset="0"/>
                  <a:ea typeface="ＭＳ Ｐゴシック" pitchFamily="1" charset="-128"/>
                  <a:cs typeface="Arial" pitchFamily="34" charset="0"/>
                </a:endParaRPr>
              </a:p>
              <a:p>
                <a:pPr algn="ctr"/>
                <a:r>
                  <a:rPr lang="de-DE" sz="1600" b="1" dirty="0" smtClean="0">
                    <a:solidFill>
                      <a:schemeClr val="bg1"/>
                    </a:solidFill>
                    <a:latin typeface="Eurostile LT Std" pitchFamily="34" charset="0"/>
                    <a:ea typeface="ＭＳ Ｐゴシック" pitchFamily="1" charset="-128"/>
                    <a:cs typeface="Arial" pitchFamily="34" charset="0"/>
                  </a:rPr>
                  <a:t>Acceptance Test</a:t>
                </a:r>
              </a:p>
            </p:txBody>
          </p:sp>
        </p:grpSp>
        <p:grpSp>
          <p:nvGrpSpPr>
            <p:cNvPr id="29" name="Gruppieren 28"/>
            <p:cNvGrpSpPr/>
            <p:nvPr/>
          </p:nvGrpSpPr>
          <p:grpSpPr>
            <a:xfrm>
              <a:off x="4123567" y="2690390"/>
              <a:ext cx="2178757" cy="789150"/>
              <a:chOff x="4618196" y="4759998"/>
              <a:chExt cx="2178757" cy="789150"/>
            </a:xfrm>
          </p:grpSpPr>
          <p:sp>
            <p:nvSpPr>
              <p:cNvPr id="27" name="Abgerundetes Rechteck 26"/>
              <p:cNvSpPr/>
              <p:nvPr/>
            </p:nvSpPr>
            <p:spPr bwMode="auto">
              <a:xfrm>
                <a:off x="4834766" y="4759998"/>
                <a:ext cx="1815432" cy="789150"/>
              </a:xfrm>
              <a:prstGeom prst="roundRect">
                <a:avLst/>
              </a:prstGeom>
              <a:solidFill>
                <a:srgbClr val="456FB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456FB0"/>
                  </a:solidFill>
                  <a:effectLst/>
                  <a:latin typeface="Arial" pitchFamily="34" charset="0"/>
                  <a:ea typeface="ＭＳ Ｐゴシック" pitchFamily="-96" charset="-128"/>
                  <a:cs typeface="Arial" pitchFamily="34" charset="0"/>
                </a:endParaRPr>
              </a:p>
            </p:txBody>
          </p:sp>
          <p:sp>
            <p:nvSpPr>
              <p:cNvPr id="28" name="Textfeld 27"/>
              <p:cNvSpPr txBox="1"/>
              <p:nvPr/>
            </p:nvSpPr>
            <p:spPr bwMode="auto">
              <a:xfrm>
                <a:off x="4618196" y="4829791"/>
                <a:ext cx="2178757" cy="67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80000" tIns="90000" bIns="90000" rtlCol="0">
                <a:spAutoFit/>
              </a:bodyPr>
              <a:lstStyle/>
              <a:p>
                <a:pPr algn="ctr"/>
                <a:r>
                  <a:rPr lang="de-DE" sz="1600" b="1" dirty="0" smtClean="0">
                    <a:solidFill>
                      <a:schemeClr val="bg1"/>
                    </a:solidFill>
                    <a:latin typeface="Eurostile LT Std" pitchFamily="34" charset="0"/>
                    <a:ea typeface="ＭＳ Ｐゴシック" pitchFamily="1" charset="-128"/>
                    <a:cs typeface="Arial" pitchFamily="34" charset="0"/>
                  </a:rPr>
                  <a:t>Automated</a:t>
                </a:r>
                <a:r>
                  <a:rPr lang="de-DE" sz="1600" b="1" dirty="0">
                    <a:solidFill>
                      <a:schemeClr val="bg1"/>
                    </a:solidFill>
                    <a:latin typeface="Eurostile LT Std" pitchFamily="34" charset="0"/>
                    <a:ea typeface="ＭＳ Ｐゴシック" pitchFamily="1" charset="-128"/>
                    <a:cs typeface="Arial" pitchFamily="34" charset="0"/>
                  </a:rPr>
                  <a:t> </a:t>
                </a:r>
                <a:endParaRPr lang="de-DE" sz="1600" b="1" dirty="0" smtClean="0">
                  <a:solidFill>
                    <a:schemeClr val="bg1"/>
                  </a:solidFill>
                  <a:latin typeface="Eurostile LT Std" pitchFamily="34" charset="0"/>
                  <a:ea typeface="ＭＳ Ｐゴシック" pitchFamily="1" charset="-128"/>
                  <a:cs typeface="Arial" pitchFamily="34" charset="0"/>
                </a:endParaRPr>
              </a:p>
              <a:p>
                <a:pPr algn="ctr"/>
                <a:r>
                  <a:rPr lang="de-DE" sz="1600" b="1" dirty="0" smtClean="0">
                    <a:solidFill>
                      <a:schemeClr val="bg1"/>
                    </a:solidFill>
                    <a:latin typeface="Eurostile LT Std" pitchFamily="34" charset="0"/>
                    <a:ea typeface="ＭＳ Ｐゴシック" pitchFamily="1" charset="-128"/>
                    <a:cs typeface="Arial" pitchFamily="34" charset="0"/>
                  </a:rPr>
                  <a:t>Capacity Test</a:t>
                </a:r>
              </a:p>
            </p:txBody>
          </p:sp>
        </p:grpSp>
        <p:grpSp>
          <p:nvGrpSpPr>
            <p:cNvPr id="35" name="Gruppieren 34"/>
            <p:cNvGrpSpPr/>
            <p:nvPr/>
          </p:nvGrpSpPr>
          <p:grpSpPr>
            <a:xfrm>
              <a:off x="6169979" y="2688292"/>
              <a:ext cx="2178757" cy="789150"/>
              <a:chOff x="4618196" y="4759998"/>
              <a:chExt cx="2178757" cy="789150"/>
            </a:xfrm>
          </p:grpSpPr>
          <p:sp>
            <p:nvSpPr>
              <p:cNvPr id="36" name="Abgerundetes Rechteck 35"/>
              <p:cNvSpPr/>
              <p:nvPr/>
            </p:nvSpPr>
            <p:spPr bwMode="auto">
              <a:xfrm>
                <a:off x="4834766" y="4759998"/>
                <a:ext cx="1815432" cy="789150"/>
              </a:xfrm>
              <a:prstGeom prst="roundRect">
                <a:avLst/>
              </a:prstGeom>
              <a:solidFill>
                <a:srgbClr val="456FB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de-DE" sz="2000" b="0" i="0" u="none" strike="noStrike" cap="none" normalizeH="0" baseline="0" dirty="0" smtClean="0">
                  <a:ln>
                    <a:noFill/>
                  </a:ln>
                  <a:solidFill>
                    <a:srgbClr val="456FB0"/>
                  </a:solidFill>
                  <a:effectLst/>
                  <a:latin typeface="Arial" pitchFamily="34" charset="0"/>
                  <a:ea typeface="ＭＳ Ｐゴシック" pitchFamily="-96" charset="-128"/>
                  <a:cs typeface="Arial" pitchFamily="34" charset="0"/>
                </a:endParaRPr>
              </a:p>
            </p:txBody>
          </p:sp>
          <p:sp>
            <p:nvSpPr>
              <p:cNvPr id="37" name="Textfeld 36"/>
              <p:cNvSpPr txBox="1"/>
              <p:nvPr/>
            </p:nvSpPr>
            <p:spPr bwMode="auto">
              <a:xfrm>
                <a:off x="4618196" y="4829791"/>
                <a:ext cx="2178757" cy="674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180000" tIns="90000" bIns="90000" rtlCol="0">
                <a:spAutoFit/>
              </a:bodyPr>
              <a:lstStyle/>
              <a:p>
                <a:pPr algn="ctr"/>
                <a:r>
                  <a:rPr lang="de-DE" sz="1600" b="1" dirty="0" smtClean="0">
                    <a:solidFill>
                      <a:schemeClr val="bg1"/>
                    </a:solidFill>
                    <a:latin typeface="Eurostile LT Std" pitchFamily="34" charset="0"/>
                    <a:ea typeface="ＭＳ Ｐゴシック" pitchFamily="1" charset="-128"/>
                    <a:cs typeface="Arial" pitchFamily="34" charset="0"/>
                  </a:rPr>
                  <a:t>Manual</a:t>
                </a:r>
              </a:p>
              <a:p>
                <a:pPr algn="ctr"/>
                <a:r>
                  <a:rPr lang="de-DE" sz="1600" b="1" dirty="0" smtClean="0">
                    <a:solidFill>
                      <a:schemeClr val="bg1"/>
                    </a:solidFill>
                    <a:latin typeface="Eurostile LT Std" pitchFamily="34" charset="0"/>
                    <a:ea typeface="ＭＳ Ｐゴシック" pitchFamily="1" charset="-128"/>
                    <a:cs typeface="Arial" pitchFamily="34" charset="0"/>
                  </a:rPr>
                  <a:t>Testing</a:t>
                </a:r>
              </a:p>
            </p:txBody>
          </p:sp>
        </p:grpSp>
        <p:sp>
          <p:nvSpPr>
            <p:cNvPr id="49" name="Pfeil nach rechts 48"/>
            <p:cNvSpPr/>
            <p:nvPr/>
          </p:nvSpPr>
          <p:spPr bwMode="auto">
            <a:xfrm flipH="1">
              <a:off x="287866" y="1845930"/>
              <a:ext cx="10007599" cy="711200"/>
            </a:xfrm>
            <a:prstGeom prst="rightArrow">
              <a:avLst/>
            </a:prstGeom>
            <a:gradFill flip="none" rotWithShape="1">
              <a:gsLst>
                <a:gs pos="0">
                  <a:srgbClr val="456FB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0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endParaRPr>
            </a:p>
          </p:txBody>
        </p:sp>
        <p:sp>
          <p:nvSpPr>
            <p:cNvPr id="51" name="Textfeld 50"/>
            <p:cNvSpPr txBox="1"/>
            <p:nvPr/>
          </p:nvSpPr>
          <p:spPr bwMode="auto">
            <a:xfrm>
              <a:off x="101340" y="1999132"/>
              <a:ext cx="2489389" cy="427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80000" tIns="90000" bIns="90000" rtlCol="0">
              <a:spAutoFit/>
            </a:bodyPr>
            <a:lstStyle/>
            <a:p>
              <a:pPr algn="ctr"/>
              <a:r>
                <a:rPr lang="de-DE" sz="1600" b="1" dirty="0" smtClean="0">
                  <a:solidFill>
                    <a:schemeClr val="bg1"/>
                  </a:solidFill>
                  <a:latin typeface="Eurostile LT Std" pitchFamily="34" charset="0"/>
                  <a:ea typeface="ＭＳ Ｐゴシック" pitchFamily="1" charset="-128"/>
                  <a:cs typeface="Arial" pitchFamily="34" charset="0"/>
                </a:rPr>
                <a:t>Fast Feedback</a:t>
              </a:r>
            </a:p>
          </p:txBody>
        </p:sp>
        <p:sp>
          <p:nvSpPr>
            <p:cNvPr id="54" name="Pfeil nach rechts 53"/>
            <p:cNvSpPr/>
            <p:nvPr/>
          </p:nvSpPr>
          <p:spPr bwMode="auto">
            <a:xfrm>
              <a:off x="284304" y="3537014"/>
              <a:ext cx="10006122" cy="711200"/>
            </a:xfrm>
            <a:prstGeom prst="rightArrow">
              <a:avLst/>
            </a:prstGeom>
            <a:gradFill flip="none" rotWithShape="1">
              <a:gsLst>
                <a:gs pos="0">
                  <a:srgbClr val="456FB0"/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 pitchFamily="-96" charset="-128"/>
                <a:cs typeface="Arial" pitchFamily="34" charset="0"/>
              </a:endParaRPr>
            </a:p>
          </p:txBody>
        </p:sp>
        <p:sp>
          <p:nvSpPr>
            <p:cNvPr id="55" name="Textfeld 54"/>
            <p:cNvSpPr txBox="1"/>
            <p:nvPr/>
          </p:nvSpPr>
          <p:spPr bwMode="auto">
            <a:xfrm>
              <a:off x="6581425" y="3689913"/>
              <a:ext cx="3770482" cy="4279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180000" tIns="90000" bIns="90000" rtlCol="0">
              <a:spAutoFit/>
            </a:bodyPr>
            <a:lstStyle/>
            <a:p>
              <a:pPr algn="ctr"/>
              <a:r>
                <a:rPr lang="de-DE" sz="1600" b="1" dirty="0" smtClean="0">
                  <a:solidFill>
                    <a:schemeClr val="bg1"/>
                  </a:solidFill>
                  <a:latin typeface="Eurostile LT Std" pitchFamily="34" charset="0"/>
                  <a:ea typeface="ＭＳ Ｐゴシック" pitchFamily="1" charset="-128"/>
                  <a:cs typeface="Arial" pitchFamily="34" charset="0"/>
                </a:rPr>
                <a:t>Trust in </a:t>
              </a:r>
              <a:r>
                <a:rPr lang="de-DE" sz="1600" b="1" dirty="0" err="1" smtClean="0">
                  <a:solidFill>
                    <a:schemeClr val="bg1"/>
                  </a:solidFill>
                  <a:latin typeface="Eurostile LT Std" pitchFamily="34" charset="0"/>
                  <a:ea typeface="ＭＳ Ｐゴシック" pitchFamily="1" charset="-128"/>
                  <a:cs typeface="Arial" pitchFamily="34" charset="0"/>
                </a:rPr>
                <a:t>Application</a:t>
              </a:r>
              <a:r>
                <a:rPr lang="de-DE" sz="1600" b="1" dirty="0" smtClean="0">
                  <a:solidFill>
                    <a:schemeClr val="bg1"/>
                  </a:solidFill>
                  <a:latin typeface="Eurostile LT Std" pitchFamily="34" charset="0"/>
                  <a:ea typeface="ＭＳ Ｐゴシック" pitchFamily="1" charset="-128"/>
                  <a:cs typeface="Arial" pitchFamily="34" charset="0"/>
                </a:rPr>
                <a:t> </a:t>
              </a:r>
              <a:r>
                <a:rPr lang="de-DE" sz="1600" b="1" dirty="0" err="1" smtClean="0">
                  <a:solidFill>
                    <a:schemeClr val="bg1"/>
                  </a:solidFill>
                  <a:latin typeface="Eurostile LT Std" pitchFamily="34" charset="0"/>
                  <a:ea typeface="ＭＳ Ｐゴシック" pitchFamily="1" charset="-128"/>
                  <a:cs typeface="Arial" pitchFamily="34" charset="0"/>
                </a:rPr>
                <a:t>Stability</a:t>
              </a:r>
              <a:endParaRPr lang="de-DE" sz="1600" b="1" dirty="0" smtClean="0">
                <a:solidFill>
                  <a:schemeClr val="bg1"/>
                </a:solidFill>
                <a:latin typeface="Eurostile LT Std" pitchFamily="34" charset="0"/>
                <a:ea typeface="ＭＳ Ｐゴシック" pitchFamily="1" charset="-128"/>
                <a:cs typeface="Arial" pitchFamily="34" charset="0"/>
              </a:endParaRPr>
            </a:p>
          </p:txBody>
        </p:sp>
        <p:grpSp>
          <p:nvGrpSpPr>
            <p:cNvPr id="63" name="Gruppieren 62"/>
            <p:cNvGrpSpPr/>
            <p:nvPr/>
          </p:nvGrpSpPr>
          <p:grpSpPr>
            <a:xfrm>
              <a:off x="9827359" y="2506134"/>
              <a:ext cx="722932" cy="559780"/>
              <a:chOff x="5132953" y="6224843"/>
              <a:chExt cx="722932" cy="559780"/>
            </a:xfrm>
          </p:grpSpPr>
          <p:sp>
            <p:nvSpPr>
              <p:cNvPr id="61" name="Stern mit 10 Zacken 60"/>
              <p:cNvSpPr/>
              <p:nvPr/>
            </p:nvSpPr>
            <p:spPr bwMode="auto">
              <a:xfrm>
                <a:off x="5237170" y="6224843"/>
                <a:ext cx="599186" cy="559780"/>
              </a:xfrm>
              <a:prstGeom prst="star10">
                <a:avLst/>
              </a:pr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hangingPunct="0"/>
                <a:endParaRPr lang="de-DE" sz="2000" b="1" dirty="0">
                  <a:solidFill>
                    <a:schemeClr val="bg1"/>
                  </a:solidFill>
                  <a:latin typeface="Eurostile LT Std" pitchFamily="34" charset="0"/>
                  <a:cs typeface="Arial" charset="0"/>
                </a:endParaRPr>
              </a:p>
            </p:txBody>
          </p:sp>
          <p:sp>
            <p:nvSpPr>
              <p:cNvPr id="62" name="Textfeld 61"/>
              <p:cNvSpPr txBox="1"/>
              <p:nvPr/>
            </p:nvSpPr>
            <p:spPr bwMode="auto">
              <a:xfrm>
                <a:off x="5132953" y="6286643"/>
                <a:ext cx="722932" cy="3972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180000" tIns="90000" bIns="90000" rtlCol="0">
                <a:spAutoFit/>
              </a:bodyPr>
              <a:lstStyle/>
              <a:p>
                <a:r>
                  <a:rPr lang="de-DE" sz="1400" b="1" dirty="0">
                    <a:solidFill>
                      <a:schemeClr val="bg1"/>
                    </a:solidFill>
                    <a:latin typeface="Eurostile LT Std" pitchFamily="34" charset="0"/>
                    <a:cs typeface="Arial" charset="0"/>
                  </a:rPr>
                  <a:t>Done</a:t>
                </a:r>
                <a:endParaRPr lang="de-DE" sz="1800" b="1" dirty="0">
                  <a:solidFill>
                    <a:schemeClr val="bg1"/>
                  </a:solidFill>
                  <a:latin typeface="Eurostile LT Std" pitchFamily="34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7608227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9"/>
          <p:cNvSpPr txBox="1">
            <a:spLocks noChangeArrowheads="1"/>
          </p:cNvSpPr>
          <p:nvPr/>
        </p:nvSpPr>
        <p:spPr bwMode="auto">
          <a:xfrm>
            <a:off x="0" y="673100"/>
            <a:ext cx="2498570" cy="63821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92782" tIns="102663" rIns="104306" bIns="102663">
            <a:spAutoFit/>
          </a:bodyPr>
          <a:lstStyle>
            <a:lvl1pPr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847725" indent="-325438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303338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8256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346325" indent="-260350" defTabSz="1042988" eaLnBrk="0" hangingPunct="0"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8035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32607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7179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4175125" indent="-260350" defTabSz="1042988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defRPr/>
            </a:pPr>
            <a:r>
              <a:rPr lang="de-DE" sz="2800" cap="all" dirty="0" err="1" smtClean="0">
                <a:solidFill>
                  <a:srgbClr val="999999"/>
                </a:solidFill>
                <a:latin typeface="Eurostile LT Std" pitchFamily="34" charset="0"/>
                <a:ea typeface="+mj-ea"/>
                <a:cs typeface="Eurostile LT Std" pitchFamily="34" charset="0"/>
              </a:rPr>
              <a:t>Principle</a:t>
            </a:r>
            <a:endParaRPr lang="de-DE" sz="2800" cap="all" dirty="0" smtClean="0">
              <a:solidFill>
                <a:srgbClr val="999999"/>
              </a:solidFill>
              <a:latin typeface="Eurostile LT Std" pitchFamily="34" charset="0"/>
              <a:ea typeface="+mj-ea"/>
              <a:cs typeface="Eurostile LT Std" pitchFamily="34" charset="0"/>
            </a:endParaRPr>
          </a:p>
        </p:txBody>
      </p:sp>
      <p:sp>
        <p:nvSpPr>
          <p:cNvPr id="5" name="Inhaltsplatzhalter 1"/>
          <p:cNvSpPr txBox="1">
            <a:spLocks/>
          </p:cNvSpPr>
          <p:nvPr/>
        </p:nvSpPr>
        <p:spPr bwMode="auto">
          <a:xfrm>
            <a:off x="425450" y="1946275"/>
            <a:ext cx="10267950" cy="501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04306" tIns="61598" rIns="104306" bIns="41065" numCol="1" anchor="t" anchorCtr="0" compatLnSpc="1">
            <a:prstTxWarp prst="textNoShape">
              <a:avLst/>
            </a:prstTxWarp>
          </a:bodyPr>
          <a:lstStyle>
            <a:lvl1pPr marL="304800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lang="de-DE" kern="1200" dirty="0">
                <a:solidFill>
                  <a:srgbClr val="333333"/>
                </a:solidFill>
                <a:latin typeface="Eurostile LT Std" pitchFamily="34" charset="0"/>
                <a:ea typeface="ＭＳ Ｐゴシック" pitchFamily="-96" charset="-128"/>
                <a:cs typeface="Eurostile LT Std" pitchFamily="34" charset="0"/>
              </a:defRPr>
            </a:lvl1pPr>
            <a:lvl2pPr marL="719138" indent="-3048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2pPr>
            <a:lvl3pPr marL="1258888" indent="-304800" algn="l" rtl="0" eaLnBrk="0" fontAlgn="base" hangingPunct="0">
              <a:spcBef>
                <a:spcPct val="0"/>
              </a:spcBef>
              <a:spcAft>
                <a:spcPts val="30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600">
                <a:solidFill>
                  <a:srgbClr val="333333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3pPr>
            <a:lvl4pPr marL="1709738" indent="-215900" algn="l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3787"/>
              </a:buClr>
              <a:buSzPct val="135000"/>
              <a:buFont typeface="Symbol" pitchFamily="18" charset="2"/>
              <a:buChar char="-"/>
              <a:defRPr sz="1400">
                <a:solidFill>
                  <a:srgbClr val="3B3D3C"/>
                </a:solidFill>
                <a:latin typeface="Eurostile LT Std" pitchFamily="34" charset="0"/>
                <a:ea typeface="+mn-ea"/>
                <a:cs typeface="Eurostile LT Std" pitchFamily="34" charset="0"/>
              </a:defRPr>
            </a:lvl4pPr>
            <a:lvl5pPr marL="2432050" indent="-346075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>
                <a:solidFill>
                  <a:srgbClr val="3B3D3C"/>
                </a:solidFill>
                <a:latin typeface="+mn-lt"/>
                <a:ea typeface="+mn-ea"/>
                <a:cs typeface="ＭＳ Ｐゴシック" pitchFamily="-96" charset="-128"/>
              </a:defRPr>
            </a:lvl5pPr>
            <a:lvl6pPr marL="2954804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6pPr>
            <a:lvl7pPr marL="3476241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7pPr>
            <a:lvl8pPr marL="3997677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8pPr>
            <a:lvl9pPr marL="4519112" indent="-347624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SzPct val="60000"/>
              <a:buFont typeface="Wingdings" pitchFamily="2" charset="2"/>
              <a:buChar char="§"/>
              <a:defRPr sz="1800">
                <a:solidFill>
                  <a:srgbClr val="3B3D3C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SzPct val="120000"/>
              <a:buNone/>
            </a:pP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b="1" dirty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if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it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hurts</a:t>
            </a: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b="1" dirty="0" smtClean="0">
              <a:solidFill>
                <a:srgbClr val="456FB0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r>
              <a:rPr lang="de-DE" b="1" dirty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d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it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more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de-DE" b="1" dirty="0" err="1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often</a:t>
            </a:r>
            <a:r>
              <a:rPr lang="de-DE" b="1" dirty="0" smtClean="0">
                <a:solidFill>
                  <a:srgbClr val="456FB0"/>
                </a:solidFill>
                <a:ea typeface="ＭＳ Ｐゴシック" pitchFamily="34" charset="-128"/>
                <a:cs typeface="Arial" charset="0"/>
              </a:rPr>
              <a:t>!</a:t>
            </a:r>
          </a:p>
          <a:p>
            <a:pPr marL="0" indent="0" eaLnBrk="1" hangingPunct="1">
              <a:buSzPct val="120000"/>
              <a:buNone/>
            </a:pPr>
            <a:endParaRPr lang="de-DE" dirty="0" smtClean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  <a:p>
            <a:pPr marL="0" indent="0" eaLnBrk="1" hangingPunct="1">
              <a:buSzPct val="120000"/>
              <a:buNone/>
            </a:pPr>
            <a:endParaRPr lang="de-DE" dirty="0">
              <a:solidFill>
                <a:srgbClr val="999999"/>
              </a:solidFill>
              <a:ea typeface="ＭＳ Ｐゴシック" pitchFamily="34" charset="-128"/>
              <a:cs typeface="Arial" charset="0"/>
            </a:endParaRPr>
          </a:p>
        </p:txBody>
      </p:sp>
      <p:pic>
        <p:nvPicPr>
          <p:cNvPr id="2" name="Afbeelding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523" y="1755739"/>
            <a:ext cx="7179733" cy="514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8724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odecentric_ppt_vorlage">
  <a:themeElements>
    <a:clrScheme name="codecentric">
      <a:dk1>
        <a:srgbClr val="000000"/>
      </a:dk1>
      <a:lt1>
        <a:srgbClr val="FFFFFF"/>
      </a:lt1>
      <a:dk2>
        <a:srgbClr val="333333"/>
      </a:dk2>
      <a:lt2>
        <a:srgbClr val="999999"/>
      </a:lt2>
      <a:accent1>
        <a:srgbClr val="003787"/>
      </a:accent1>
      <a:accent2>
        <a:srgbClr val="CCCCCC"/>
      </a:accent2>
      <a:accent3>
        <a:srgbClr val="E6E6E6"/>
      </a:accent3>
      <a:accent4>
        <a:srgbClr val="000000"/>
      </a:accent4>
      <a:accent5>
        <a:srgbClr val="73AF3C"/>
      </a:accent5>
      <a:accent6>
        <a:srgbClr val="B40A19"/>
      </a:accent6>
      <a:hlink>
        <a:srgbClr val="003787"/>
      </a:hlink>
      <a:folHlink>
        <a:srgbClr val="999999"/>
      </a:folHlink>
    </a:clrScheme>
    <a:fontScheme name="OEV-Master">
      <a:majorFont>
        <a:latin typeface="Unit-Regular"/>
        <a:ea typeface="ＭＳ Ｐゴシック"/>
        <a:cs typeface=""/>
      </a:majorFont>
      <a:minorFont>
        <a:latin typeface="Unit-Regular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999999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dirty="0" err="1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ＭＳ Ｐゴシック" pitchFamily="-96" charset="-128"/>
            <a:cs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96" charset="-128"/>
          </a:defRPr>
        </a:defPPr>
      </a:lstStyle>
    </a:lnDef>
    <a:txDef>
      <a:spPr bwMode="auto">
        <a:solidFill>
          <a:schemeClr val="bg1"/>
        </a:solidFill>
        <a:ln w="9525">
          <a:noFill/>
          <a:miter lim="800000"/>
          <a:headEnd/>
          <a:tailEnd/>
        </a:ln>
      </a:spPr>
      <a:bodyPr wrap="square" lIns="180000" tIns="90000" bIns="90000" rtlCol="0">
        <a:spAutoFit/>
      </a:bodyPr>
      <a:lstStyle>
        <a:defPPr>
          <a:defRPr sz="2800" cap="all" dirty="0" smtClean="0">
            <a:solidFill>
              <a:srgbClr val="999999"/>
            </a:solidFill>
            <a:latin typeface="Arial" pitchFamily="34" charset="0"/>
            <a:ea typeface="ＭＳ Ｐゴシック" pitchFamily="1" charset="-128"/>
            <a:cs typeface="Arial" pitchFamily="34" charset="0"/>
          </a:defRPr>
        </a:defPPr>
      </a:lstStyle>
    </a:tx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CCCC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E70000"/>
        </a:accent6>
        <a:hlink>
          <a:srgbClr val="9900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codecentric_ppt_vorlage</Template>
  <TotalTime>5602</TotalTime>
  <Words>546</Words>
  <Application>Microsoft Macintosh PowerPoint</Application>
  <PresentationFormat>Custom</PresentationFormat>
  <Paragraphs>249</Paragraphs>
  <Slides>43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codecentric_ppt_vorlage</vt:lpstr>
      <vt:lpstr>DevOps Gemeente Rotterdam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Silos</vt:lpstr>
      <vt:lpstr>Silos when doing scrum</vt:lpstr>
      <vt:lpstr>PowerPoint Presentation</vt:lpstr>
      <vt:lpstr>PowerPoint Presentation</vt:lpstr>
      <vt:lpstr>Ing Departments</vt:lpstr>
      <vt:lpstr>PowerPoint Presentation</vt:lpstr>
      <vt:lpstr>PowerPoint Presentation</vt:lpstr>
      <vt:lpstr>PowerPoint Presentation</vt:lpstr>
      <vt:lpstr>Devops teams</vt:lpstr>
      <vt:lpstr>teamwork</vt:lpstr>
      <vt:lpstr>Responsibilities</vt:lpstr>
      <vt:lpstr>PowerPoint Presentation</vt:lpstr>
      <vt:lpstr>!= Devops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codecentric AG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Delivery</dc:title>
  <dc:creator>Marcel Birkner</dc:creator>
  <cp:lastModifiedBy>Miel Donkers</cp:lastModifiedBy>
  <cp:revision>95</cp:revision>
  <cp:lastPrinted>2012-10-05T07:25:38Z</cp:lastPrinted>
  <dcterms:created xsi:type="dcterms:W3CDTF">2010-05-14T15:17:27Z</dcterms:created>
  <dcterms:modified xsi:type="dcterms:W3CDTF">2014-05-14T19:02:05Z</dcterms:modified>
</cp:coreProperties>
</file>